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diagrams/data11.xml" ContentType="application/vnd.openxmlformats-officedocument.drawingml.diagramData+xml"/>
  <Override PartName="/ppt/drawings/drawing1.xml" ContentType="application/vnd.openxmlformats-officedocument.drawingml.chartshape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layout11.xml" ContentType="application/vnd.openxmlformats-officedocument.drawingml.diagramLayout+xml"/>
  <Override PartName="/ppt/charts/chart4.xml" ContentType="application/vnd.openxmlformats-officedocument.drawingml.chart+xml"/>
  <Override PartName="/ppt/theme/theme2.xml" ContentType="application/vnd.openxmlformats-officedocument.theme+xml"/>
  <Override PartName="/ppt/diagrams/quickStyle11.xml" ContentType="application/vnd.openxmlformats-officedocument.drawingml.diagramStyle+xml"/>
  <Override PartName="/ppt/charts/chart5.xml" ContentType="application/vnd.openxmlformats-officedocument.drawingml.chart+xml"/>
  <Override PartName="/ppt/charts/chart6.xml" ContentType="application/vnd.openxmlformats-officedocument.drawingml.chart+xml"/>
  <Override PartName="/ppt/diagrams/colors11.xml" ContentType="application/vnd.openxmlformats-officedocument.drawingml.diagramColors+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harts/chart1.xml" ContentType="application/vnd.openxmlformats-officedocument.drawingml.chart+xml"/>
  <Override PartName="/ppt/theme/theme1.xml" ContentType="application/vnd.openxmlformats-officedocument.theme+xml"/>
  <Override PartName="/ppt/charts/chart2.xml" ContentType="application/vnd.openxmlformats-officedocument.drawingml.chart+xml"/>
  <Override PartName="/ppt/theme/theme3.xml" ContentType="application/vnd.openxmlformats-officedocument.theme+xml"/>
  <Override PartName="/ppt/diagrams/drawing11.xml" ContentType="application/vnd.ms-office.drawingml.diagramDrawing+xml"/>
  <Override PartName="/ppt/charts/chart3.xml" ContentType="application/vnd.openxmlformats-officedocument.drawingml.char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270" r:id="rId3"/>
    <p:sldId id="316" r:id="rId4"/>
    <p:sldId id="258" r:id="rId5"/>
    <p:sldId id="259" r:id="rId6"/>
    <p:sldId id="260" r:id="rId7"/>
    <p:sldId id="322" r:id="rId8"/>
    <p:sldId id="261" r:id="rId9"/>
    <p:sldId id="274" r:id="rId10"/>
    <p:sldId id="275" r:id="rId11"/>
    <p:sldId id="276" r:id="rId12"/>
    <p:sldId id="288" r:id="rId13"/>
    <p:sldId id="266" r:id="rId14"/>
    <p:sldId id="278" r:id="rId15"/>
    <p:sldId id="279" r:id="rId16"/>
    <p:sldId id="263" r:id="rId17"/>
    <p:sldId id="314" r:id="rId18"/>
    <p:sldId id="315" r:id="rId19"/>
    <p:sldId id="324" r:id="rId20"/>
    <p:sldId id="325" r:id="rId21"/>
    <p:sldId id="326" r:id="rId22"/>
    <p:sldId id="327" r:id="rId23"/>
    <p:sldId id="323" r:id="rId24"/>
    <p:sldId id="344" r:id="rId25"/>
    <p:sldId id="328" r:id="rId26"/>
    <p:sldId id="329" r:id="rId27"/>
    <p:sldId id="330" r:id="rId28"/>
    <p:sldId id="333" r:id="rId29"/>
    <p:sldId id="334" r:id="rId30"/>
    <p:sldId id="338" r:id="rId31"/>
    <p:sldId id="339" r:id="rId32"/>
    <p:sldId id="340" r:id="rId33"/>
    <p:sldId id="341" r:id="rId34"/>
    <p:sldId id="318" r:id="rId35"/>
    <p:sldId id="342" r:id="rId36"/>
    <p:sldId id="343" r:id="rId37"/>
    <p:sldId id="345" r:id="rId38"/>
    <p:sldId id="346" r:id="rId39"/>
    <p:sldId id="347" r:id="rId40"/>
    <p:sldId id="348" r:id="rId41"/>
    <p:sldId id="349" r:id="rId42"/>
    <p:sldId id="350" r:id="rId43"/>
    <p:sldId id="351" r:id="rId44"/>
    <p:sldId id="352" r:id="rId45"/>
    <p:sldId id="353" r:id="rId46"/>
    <p:sldId id="354" r:id="rId47"/>
    <p:sldId id="355" r:id="rId48"/>
    <p:sldId id="365" r:id="rId49"/>
    <p:sldId id="356" r:id="rId50"/>
    <p:sldId id="366" r:id="rId51"/>
    <p:sldId id="358" r:id="rId52"/>
    <p:sldId id="357" r:id="rId53"/>
    <p:sldId id="359" r:id="rId54"/>
    <p:sldId id="360" r:id="rId55"/>
    <p:sldId id="361" r:id="rId56"/>
    <p:sldId id="362" r:id="rId57"/>
    <p:sldId id="272" r:id="rId58"/>
    <p:sldId id="373" r:id="rId59"/>
    <p:sldId id="309" r:id="rId60"/>
    <p:sldId id="310" r:id="rId61"/>
    <p:sldId id="311" r:id="rId62"/>
    <p:sldId id="312" r:id="rId63"/>
    <p:sldId id="374" r:id="rId64"/>
    <p:sldId id="370" r:id="rId65"/>
    <p:sldId id="371" r:id="rId66"/>
    <p:sldId id="372" r:id="rId67"/>
    <p:sldId id="273" r:id="rId68"/>
    <p:sldId id="319"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3300"/>
    <a:srgbClr val="FF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38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78"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sz="1800"/>
            </a:pPr>
            <a:r>
              <a:rPr lang="en-US" sz="1800"/>
              <a:t>Students’ Enrollment of UiTM Pahang </a:t>
            </a:r>
          </a:p>
        </c:rich>
      </c:tx>
      <c:overlay val="0"/>
    </c:title>
    <c:autoTitleDeleted val="0"/>
    <c:plotArea>
      <c:layout/>
      <c:barChart>
        <c:barDir val="col"/>
        <c:grouping val="clustered"/>
        <c:varyColors val="0"/>
        <c:ser>
          <c:idx val="0"/>
          <c:order val="0"/>
          <c:tx>
            <c:strRef>
              <c:f>Sheet1!$B$1</c:f>
              <c:strCache>
                <c:ptCount val="1"/>
                <c:pt idx="0">
                  <c:v>male</c:v>
                </c:pt>
              </c:strCache>
            </c:strRef>
          </c:tx>
          <c:spPr>
            <a:solidFill>
              <a:schemeClr val="tx1"/>
            </a:solidFill>
          </c:spPr>
          <c:invertIfNegative val="0"/>
          <c:cat>
            <c:strRef>
              <c:f>Sheet1!$A$2:$A$7</c:f>
              <c:strCache>
                <c:ptCount val="6"/>
                <c:pt idx="0">
                  <c:v>Dis 07-Apr 08</c:v>
                </c:pt>
                <c:pt idx="1">
                  <c:v>Jul 08-Nov 08</c:v>
                </c:pt>
                <c:pt idx="2">
                  <c:v>Dis 08-Apr 09</c:v>
                </c:pt>
                <c:pt idx="3">
                  <c:v>Jul 09-Nov 09</c:v>
                </c:pt>
                <c:pt idx="4">
                  <c:v>Dis 09-Apr 10</c:v>
                </c:pt>
                <c:pt idx="5">
                  <c:v>Jul 10-Nov 10</c:v>
                </c:pt>
              </c:strCache>
            </c:strRef>
          </c:cat>
          <c:val>
            <c:numRef>
              <c:f>Sheet1!$B$2:$B$7</c:f>
              <c:numCache>
                <c:formatCode>General</c:formatCode>
                <c:ptCount val="6"/>
                <c:pt idx="0">
                  <c:v>1800</c:v>
                </c:pt>
                <c:pt idx="1">
                  <c:v>2100</c:v>
                </c:pt>
                <c:pt idx="2">
                  <c:v>2000</c:v>
                </c:pt>
                <c:pt idx="3">
                  <c:v>2350</c:v>
                </c:pt>
                <c:pt idx="4">
                  <c:v>2200</c:v>
                </c:pt>
                <c:pt idx="5">
                  <c:v>2500</c:v>
                </c:pt>
              </c:numCache>
            </c:numRef>
          </c:val>
          <c:extLst>
            <c:ext xmlns:c16="http://schemas.microsoft.com/office/drawing/2014/chart" uri="{C3380CC4-5D6E-409C-BE32-E72D297353CC}">
              <c16:uniqueId val="{00000000-FA40-4EFF-8D1C-C8E6263B6480}"/>
            </c:ext>
          </c:extLst>
        </c:ser>
        <c:ser>
          <c:idx val="1"/>
          <c:order val="1"/>
          <c:tx>
            <c:strRef>
              <c:f>Sheet1!$C$1</c:f>
              <c:strCache>
                <c:ptCount val="1"/>
                <c:pt idx="0">
                  <c:v>female</c:v>
                </c:pt>
              </c:strCache>
            </c:strRef>
          </c:tx>
          <c:spPr>
            <a:solidFill>
              <a:schemeClr val="bg2">
                <a:lumMod val="50000"/>
              </a:schemeClr>
            </a:solidFill>
          </c:spPr>
          <c:invertIfNegative val="0"/>
          <c:cat>
            <c:strRef>
              <c:f>Sheet1!$A$2:$A$7</c:f>
              <c:strCache>
                <c:ptCount val="6"/>
                <c:pt idx="0">
                  <c:v>Dis 07-Apr 08</c:v>
                </c:pt>
                <c:pt idx="1">
                  <c:v>Jul 08-Nov 08</c:v>
                </c:pt>
                <c:pt idx="2">
                  <c:v>Dis 08-Apr 09</c:v>
                </c:pt>
                <c:pt idx="3">
                  <c:v>Jul 09-Nov 09</c:v>
                </c:pt>
                <c:pt idx="4">
                  <c:v>Dis 09-Apr 10</c:v>
                </c:pt>
                <c:pt idx="5">
                  <c:v>Jul 10-Nov 10</c:v>
                </c:pt>
              </c:strCache>
            </c:strRef>
          </c:cat>
          <c:val>
            <c:numRef>
              <c:f>Sheet1!$C$2:$C$7</c:f>
              <c:numCache>
                <c:formatCode>General</c:formatCode>
                <c:ptCount val="6"/>
                <c:pt idx="0">
                  <c:v>2600</c:v>
                </c:pt>
                <c:pt idx="1">
                  <c:v>3050</c:v>
                </c:pt>
                <c:pt idx="2">
                  <c:v>2700</c:v>
                </c:pt>
                <c:pt idx="3">
                  <c:v>3500</c:v>
                </c:pt>
                <c:pt idx="4">
                  <c:v>3000</c:v>
                </c:pt>
                <c:pt idx="5">
                  <c:v>3800</c:v>
                </c:pt>
              </c:numCache>
            </c:numRef>
          </c:val>
          <c:extLst>
            <c:ext xmlns:c16="http://schemas.microsoft.com/office/drawing/2014/chart" uri="{C3380CC4-5D6E-409C-BE32-E72D297353CC}">
              <c16:uniqueId val="{00000001-FA40-4EFF-8D1C-C8E6263B6480}"/>
            </c:ext>
          </c:extLst>
        </c:ser>
        <c:dLbls>
          <c:showLegendKey val="0"/>
          <c:showVal val="0"/>
          <c:showCatName val="0"/>
          <c:showSerName val="0"/>
          <c:showPercent val="0"/>
          <c:showBubbleSize val="0"/>
        </c:dLbls>
        <c:gapWidth val="150"/>
        <c:axId val="95166848"/>
        <c:axId val="95168768"/>
      </c:barChart>
      <c:catAx>
        <c:axId val="95166848"/>
        <c:scaling>
          <c:orientation val="minMax"/>
        </c:scaling>
        <c:delete val="0"/>
        <c:axPos val="b"/>
        <c:title>
          <c:tx>
            <c:rich>
              <a:bodyPr/>
              <a:lstStyle/>
              <a:p>
                <a:pPr>
                  <a:defRPr sz="1400"/>
                </a:pPr>
                <a:r>
                  <a:rPr lang="en-US" sz="1400"/>
                  <a:t>Semester</a:t>
                </a:r>
              </a:p>
            </c:rich>
          </c:tx>
          <c:overlay val="0"/>
        </c:title>
        <c:numFmt formatCode="General" sourceLinked="0"/>
        <c:majorTickMark val="none"/>
        <c:minorTickMark val="none"/>
        <c:tickLblPos val="nextTo"/>
        <c:txPr>
          <a:bodyPr/>
          <a:lstStyle/>
          <a:p>
            <a:pPr>
              <a:defRPr sz="1400"/>
            </a:pPr>
            <a:endParaRPr lang="en-US"/>
          </a:p>
        </c:txPr>
        <c:crossAx val="95168768"/>
        <c:crosses val="autoZero"/>
        <c:auto val="1"/>
        <c:lblAlgn val="ctr"/>
        <c:lblOffset val="100"/>
        <c:noMultiLvlLbl val="0"/>
      </c:catAx>
      <c:valAx>
        <c:axId val="95168768"/>
        <c:scaling>
          <c:orientation val="minMax"/>
        </c:scaling>
        <c:delete val="0"/>
        <c:axPos val="l"/>
        <c:majorGridlines/>
        <c:title>
          <c:tx>
            <c:rich>
              <a:bodyPr/>
              <a:lstStyle/>
              <a:p>
                <a:pPr>
                  <a:defRPr sz="1400"/>
                </a:pPr>
                <a:r>
                  <a:rPr lang="en-US" sz="1400"/>
                  <a:t>Number of students</a:t>
                </a:r>
              </a:p>
            </c:rich>
          </c:tx>
          <c:overlay val="0"/>
        </c:title>
        <c:numFmt formatCode="General" sourceLinked="1"/>
        <c:majorTickMark val="out"/>
        <c:minorTickMark val="none"/>
        <c:tickLblPos val="nextTo"/>
        <c:txPr>
          <a:bodyPr/>
          <a:lstStyle/>
          <a:p>
            <a:pPr>
              <a:defRPr sz="1400"/>
            </a:pPr>
            <a:endParaRPr lang="en-US"/>
          </a:p>
        </c:txPr>
        <c:crossAx val="95166848"/>
        <c:crosses val="autoZero"/>
        <c:crossBetween val="between"/>
      </c:valAx>
    </c:plotArea>
    <c:legend>
      <c:legendPos val="r"/>
      <c:overlay val="0"/>
      <c:txPr>
        <a:bodyPr/>
        <a:lstStyle/>
        <a:p>
          <a:pPr>
            <a:defRPr sz="1400" b="1"/>
          </a:pPr>
          <a:endParaRPr lang="en-US"/>
        </a:p>
      </c:txPr>
    </c:legend>
    <c:plotVisOnly val="1"/>
    <c:dispBlanksAs val="gap"/>
    <c:showDLblsOverMax val="0"/>
  </c:chart>
  <c:spPr>
    <a:solidFill>
      <a:schemeClr val="accent2">
        <a:lumMod val="20000"/>
        <a:lumOff val="80000"/>
      </a:schemeClr>
    </a:solidFill>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solidFill>
                  <a:schemeClr val="bg1"/>
                </a:solidFill>
              </a:defRPr>
            </a:pPr>
            <a:r>
              <a:rPr lang="en-US" sz="1200">
                <a:solidFill>
                  <a:schemeClr val="bg1"/>
                </a:solidFill>
              </a:rPr>
              <a:t>The number</a:t>
            </a:r>
            <a:r>
              <a:rPr lang="en-US" sz="1200" baseline="0">
                <a:solidFill>
                  <a:schemeClr val="bg1"/>
                </a:solidFill>
              </a:rPr>
              <a:t> of respondents according to the type of English newspaper preferred</a:t>
            </a:r>
            <a:endParaRPr lang="en-US" sz="1200">
              <a:solidFill>
                <a:schemeClr val="bg1"/>
              </a:solidFill>
            </a:endParaRPr>
          </a:p>
        </c:rich>
      </c:tx>
      <c:overlay val="0"/>
    </c:title>
    <c:autoTitleDeleted val="0"/>
    <c:plotArea>
      <c:layout/>
      <c:barChart>
        <c:barDir val="col"/>
        <c:grouping val="stacked"/>
        <c:varyColors val="0"/>
        <c:ser>
          <c:idx val="0"/>
          <c:order val="0"/>
          <c:tx>
            <c:strRef>
              <c:f>Sheet2!$B$2</c:f>
              <c:strCache>
                <c:ptCount val="1"/>
                <c:pt idx="0">
                  <c:v>NST</c:v>
                </c:pt>
              </c:strCache>
            </c:strRef>
          </c:tx>
          <c:spPr>
            <a:solidFill>
              <a:srgbClr val="4FF628"/>
            </a:solidFill>
          </c:spPr>
          <c:invertIfNegative val="0"/>
          <c:cat>
            <c:strRef>
              <c:f>Sheet2!$A$3:$A$6</c:f>
              <c:strCache>
                <c:ptCount val="4"/>
                <c:pt idx="0">
                  <c:v>Chinese</c:v>
                </c:pt>
                <c:pt idx="1">
                  <c:v>Malay</c:v>
                </c:pt>
                <c:pt idx="2">
                  <c:v>Indian</c:v>
                </c:pt>
                <c:pt idx="3">
                  <c:v>Others</c:v>
                </c:pt>
              </c:strCache>
            </c:strRef>
          </c:cat>
          <c:val>
            <c:numRef>
              <c:f>Sheet2!$B$3:$B$6</c:f>
              <c:numCache>
                <c:formatCode>General</c:formatCode>
                <c:ptCount val="4"/>
                <c:pt idx="0">
                  <c:v>250</c:v>
                </c:pt>
                <c:pt idx="1">
                  <c:v>150</c:v>
                </c:pt>
                <c:pt idx="2">
                  <c:v>100</c:v>
                </c:pt>
                <c:pt idx="3">
                  <c:v>10</c:v>
                </c:pt>
              </c:numCache>
            </c:numRef>
          </c:val>
          <c:extLst>
            <c:ext xmlns:c16="http://schemas.microsoft.com/office/drawing/2014/chart" uri="{C3380CC4-5D6E-409C-BE32-E72D297353CC}">
              <c16:uniqueId val="{00000000-D3CE-4610-B467-D51AEEA056C1}"/>
            </c:ext>
          </c:extLst>
        </c:ser>
        <c:ser>
          <c:idx val="1"/>
          <c:order val="1"/>
          <c:tx>
            <c:strRef>
              <c:f>Sheet2!$C$2</c:f>
              <c:strCache>
                <c:ptCount val="1"/>
                <c:pt idx="0">
                  <c:v>Star</c:v>
                </c:pt>
              </c:strCache>
            </c:strRef>
          </c:tx>
          <c:spPr>
            <a:solidFill>
              <a:srgbClr val="FF0000"/>
            </a:solidFill>
          </c:spPr>
          <c:invertIfNegative val="0"/>
          <c:cat>
            <c:strRef>
              <c:f>Sheet2!$A$3:$A$6</c:f>
              <c:strCache>
                <c:ptCount val="4"/>
                <c:pt idx="0">
                  <c:v>Chinese</c:v>
                </c:pt>
                <c:pt idx="1">
                  <c:v>Malay</c:v>
                </c:pt>
                <c:pt idx="2">
                  <c:v>Indian</c:v>
                </c:pt>
                <c:pt idx="3">
                  <c:v>Others</c:v>
                </c:pt>
              </c:strCache>
            </c:strRef>
          </c:cat>
          <c:val>
            <c:numRef>
              <c:f>Sheet2!$C$3:$C$6</c:f>
              <c:numCache>
                <c:formatCode>General</c:formatCode>
                <c:ptCount val="4"/>
                <c:pt idx="0">
                  <c:v>200</c:v>
                </c:pt>
                <c:pt idx="1">
                  <c:v>50</c:v>
                </c:pt>
                <c:pt idx="2">
                  <c:v>50</c:v>
                </c:pt>
                <c:pt idx="3">
                  <c:v>10</c:v>
                </c:pt>
              </c:numCache>
            </c:numRef>
          </c:val>
          <c:extLst>
            <c:ext xmlns:c16="http://schemas.microsoft.com/office/drawing/2014/chart" uri="{C3380CC4-5D6E-409C-BE32-E72D297353CC}">
              <c16:uniqueId val="{00000001-D3CE-4610-B467-D51AEEA056C1}"/>
            </c:ext>
          </c:extLst>
        </c:ser>
        <c:ser>
          <c:idx val="2"/>
          <c:order val="2"/>
          <c:tx>
            <c:strRef>
              <c:f>Sheet2!$D$2</c:f>
              <c:strCache>
                <c:ptCount val="1"/>
                <c:pt idx="0">
                  <c:v>Malay Mail</c:v>
                </c:pt>
              </c:strCache>
            </c:strRef>
          </c:tx>
          <c:spPr>
            <a:solidFill>
              <a:srgbClr val="FFFF00"/>
            </a:solidFill>
          </c:spPr>
          <c:invertIfNegative val="0"/>
          <c:cat>
            <c:strRef>
              <c:f>Sheet2!$A$3:$A$6</c:f>
              <c:strCache>
                <c:ptCount val="4"/>
                <c:pt idx="0">
                  <c:v>Chinese</c:v>
                </c:pt>
                <c:pt idx="1">
                  <c:v>Malay</c:v>
                </c:pt>
                <c:pt idx="2">
                  <c:v>Indian</c:v>
                </c:pt>
                <c:pt idx="3">
                  <c:v>Others</c:v>
                </c:pt>
              </c:strCache>
            </c:strRef>
          </c:cat>
          <c:val>
            <c:numRef>
              <c:f>Sheet2!$D$3:$D$6</c:f>
              <c:numCache>
                <c:formatCode>General</c:formatCode>
                <c:ptCount val="4"/>
                <c:pt idx="0">
                  <c:v>50</c:v>
                </c:pt>
                <c:pt idx="1">
                  <c:v>100</c:v>
                </c:pt>
                <c:pt idx="2">
                  <c:v>40</c:v>
                </c:pt>
                <c:pt idx="3">
                  <c:v>0</c:v>
                </c:pt>
              </c:numCache>
            </c:numRef>
          </c:val>
          <c:extLst>
            <c:ext xmlns:c16="http://schemas.microsoft.com/office/drawing/2014/chart" uri="{C3380CC4-5D6E-409C-BE32-E72D297353CC}">
              <c16:uniqueId val="{00000002-D3CE-4610-B467-D51AEEA056C1}"/>
            </c:ext>
          </c:extLst>
        </c:ser>
        <c:dLbls>
          <c:showLegendKey val="0"/>
          <c:showVal val="0"/>
          <c:showCatName val="0"/>
          <c:showSerName val="0"/>
          <c:showPercent val="0"/>
          <c:showBubbleSize val="0"/>
        </c:dLbls>
        <c:gapWidth val="300"/>
        <c:overlap val="100"/>
        <c:axId val="83074432"/>
        <c:axId val="80389632"/>
      </c:barChart>
      <c:catAx>
        <c:axId val="83074432"/>
        <c:scaling>
          <c:orientation val="minMax"/>
        </c:scaling>
        <c:delete val="0"/>
        <c:axPos val="b"/>
        <c:title>
          <c:tx>
            <c:rich>
              <a:bodyPr/>
              <a:lstStyle/>
              <a:p>
                <a:pPr>
                  <a:defRPr>
                    <a:solidFill>
                      <a:schemeClr val="bg1"/>
                    </a:solidFill>
                  </a:defRPr>
                </a:pPr>
                <a:r>
                  <a:rPr lang="en-US">
                    <a:solidFill>
                      <a:schemeClr val="bg1"/>
                    </a:solidFill>
                  </a:rPr>
                  <a:t>ethnic group</a:t>
                </a:r>
              </a:p>
            </c:rich>
          </c:tx>
          <c:overlay val="0"/>
        </c:title>
        <c:numFmt formatCode="General" sourceLinked="0"/>
        <c:majorTickMark val="none"/>
        <c:minorTickMark val="none"/>
        <c:tickLblPos val="nextTo"/>
        <c:txPr>
          <a:bodyPr/>
          <a:lstStyle/>
          <a:p>
            <a:pPr>
              <a:defRPr>
                <a:solidFill>
                  <a:schemeClr val="bg1"/>
                </a:solidFill>
              </a:defRPr>
            </a:pPr>
            <a:endParaRPr lang="en-US"/>
          </a:p>
        </c:txPr>
        <c:crossAx val="80389632"/>
        <c:crosses val="autoZero"/>
        <c:auto val="1"/>
        <c:lblAlgn val="ctr"/>
        <c:lblOffset val="100"/>
        <c:noMultiLvlLbl val="0"/>
      </c:catAx>
      <c:valAx>
        <c:axId val="80389632"/>
        <c:scaling>
          <c:orientation val="minMax"/>
        </c:scaling>
        <c:delete val="0"/>
        <c:axPos val="l"/>
        <c:majorGridlines/>
        <c:title>
          <c:tx>
            <c:rich>
              <a:bodyPr/>
              <a:lstStyle/>
              <a:p>
                <a:pPr>
                  <a:defRPr>
                    <a:solidFill>
                      <a:schemeClr val="bg1"/>
                    </a:solidFill>
                  </a:defRPr>
                </a:pPr>
                <a:r>
                  <a:rPr lang="en-US">
                    <a:solidFill>
                      <a:schemeClr val="bg1"/>
                    </a:solidFill>
                  </a:rPr>
                  <a:t>number of respondents</a:t>
                </a:r>
              </a:p>
            </c:rich>
          </c:tx>
          <c:overlay val="0"/>
        </c:title>
        <c:numFmt formatCode="General" sourceLinked="1"/>
        <c:majorTickMark val="out"/>
        <c:minorTickMark val="none"/>
        <c:tickLblPos val="nextTo"/>
        <c:txPr>
          <a:bodyPr/>
          <a:lstStyle/>
          <a:p>
            <a:pPr>
              <a:defRPr>
                <a:solidFill>
                  <a:schemeClr val="bg1"/>
                </a:solidFill>
              </a:defRPr>
            </a:pPr>
            <a:endParaRPr lang="en-US"/>
          </a:p>
        </c:txPr>
        <c:crossAx val="83074432"/>
        <c:crosses val="autoZero"/>
        <c:crossBetween val="between"/>
      </c:valAx>
    </c:plotArea>
    <c:legend>
      <c:legendPos val="r"/>
      <c:overlay val="0"/>
      <c:txPr>
        <a:bodyPr/>
        <a:lstStyle/>
        <a:p>
          <a:pPr>
            <a:defRPr>
              <a:solidFill>
                <a:schemeClr val="bg1"/>
              </a:solidFill>
            </a:defRPr>
          </a:pPr>
          <a:endParaRPr lang="en-US"/>
        </a:p>
      </c:txPr>
    </c:legend>
    <c:plotVisOnly val="1"/>
    <c:dispBlanksAs val="gap"/>
    <c:showDLblsOverMax val="0"/>
  </c:chart>
  <c:spPr>
    <a:solidFill>
      <a:schemeClr val="tx1"/>
    </a:solidFill>
    <a:ln w="9525">
      <a:solidFill>
        <a:schemeClr val="tx1"/>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solidFill>
                  <a:schemeClr val="bg1"/>
                </a:solidFill>
                <a:latin typeface="Arial" pitchFamily="34" charset="0"/>
                <a:cs typeface="Arial" pitchFamily="34" charset="0"/>
              </a:defRPr>
            </a:pPr>
            <a:r>
              <a:rPr lang="en-US" sz="1400" dirty="0">
                <a:solidFill>
                  <a:schemeClr val="bg1"/>
                </a:solidFill>
                <a:latin typeface="Arial" pitchFamily="34" charset="0"/>
                <a:cs typeface="Arial" pitchFamily="34" charset="0"/>
              </a:rPr>
              <a:t>The number of respondents according to the type of English newspaper preferred</a:t>
            </a:r>
          </a:p>
        </c:rich>
      </c:tx>
      <c:overlay val="0"/>
    </c:title>
    <c:autoTitleDeleted val="0"/>
    <c:plotArea>
      <c:layout/>
      <c:barChart>
        <c:barDir val="col"/>
        <c:grouping val="percentStacked"/>
        <c:varyColors val="0"/>
        <c:ser>
          <c:idx val="0"/>
          <c:order val="0"/>
          <c:tx>
            <c:strRef>
              <c:f>Sheet2!$A$3</c:f>
              <c:strCache>
                <c:ptCount val="1"/>
                <c:pt idx="0">
                  <c:v>Chinese</c:v>
                </c:pt>
              </c:strCache>
            </c:strRef>
          </c:tx>
          <c:invertIfNegative val="0"/>
          <c:cat>
            <c:strRef>
              <c:f>Sheet2!$B$2:$D$2</c:f>
              <c:strCache>
                <c:ptCount val="3"/>
                <c:pt idx="0">
                  <c:v>NST</c:v>
                </c:pt>
                <c:pt idx="1">
                  <c:v>Star</c:v>
                </c:pt>
                <c:pt idx="2">
                  <c:v>Malay Mail</c:v>
                </c:pt>
              </c:strCache>
            </c:strRef>
          </c:cat>
          <c:val>
            <c:numRef>
              <c:f>Sheet2!$B$3:$D$3</c:f>
              <c:numCache>
                <c:formatCode>General</c:formatCode>
                <c:ptCount val="3"/>
                <c:pt idx="0">
                  <c:v>250</c:v>
                </c:pt>
                <c:pt idx="1">
                  <c:v>200</c:v>
                </c:pt>
                <c:pt idx="2">
                  <c:v>50</c:v>
                </c:pt>
              </c:numCache>
            </c:numRef>
          </c:val>
          <c:extLst>
            <c:ext xmlns:c16="http://schemas.microsoft.com/office/drawing/2014/chart" uri="{C3380CC4-5D6E-409C-BE32-E72D297353CC}">
              <c16:uniqueId val="{00000000-6A3A-4FE7-8C0D-C4EDD0A38167}"/>
            </c:ext>
          </c:extLst>
        </c:ser>
        <c:ser>
          <c:idx val="1"/>
          <c:order val="1"/>
          <c:tx>
            <c:strRef>
              <c:f>Sheet2!$A$4</c:f>
              <c:strCache>
                <c:ptCount val="1"/>
                <c:pt idx="0">
                  <c:v>Malay</c:v>
                </c:pt>
              </c:strCache>
            </c:strRef>
          </c:tx>
          <c:spPr>
            <a:solidFill>
              <a:srgbClr val="DE42D7"/>
            </a:solidFill>
            <a:ln>
              <a:solidFill>
                <a:srgbClr val="DE42D7"/>
              </a:solidFill>
            </a:ln>
          </c:spPr>
          <c:invertIfNegative val="0"/>
          <c:cat>
            <c:strRef>
              <c:f>Sheet2!$B$2:$D$2</c:f>
              <c:strCache>
                <c:ptCount val="3"/>
                <c:pt idx="0">
                  <c:v>NST</c:v>
                </c:pt>
                <c:pt idx="1">
                  <c:v>Star</c:v>
                </c:pt>
                <c:pt idx="2">
                  <c:v>Malay Mail</c:v>
                </c:pt>
              </c:strCache>
            </c:strRef>
          </c:cat>
          <c:val>
            <c:numRef>
              <c:f>Sheet2!$B$4:$D$4</c:f>
              <c:numCache>
                <c:formatCode>General</c:formatCode>
                <c:ptCount val="3"/>
                <c:pt idx="0">
                  <c:v>150</c:v>
                </c:pt>
                <c:pt idx="1">
                  <c:v>50</c:v>
                </c:pt>
                <c:pt idx="2">
                  <c:v>100</c:v>
                </c:pt>
              </c:numCache>
            </c:numRef>
          </c:val>
          <c:extLst>
            <c:ext xmlns:c16="http://schemas.microsoft.com/office/drawing/2014/chart" uri="{C3380CC4-5D6E-409C-BE32-E72D297353CC}">
              <c16:uniqueId val="{00000001-6A3A-4FE7-8C0D-C4EDD0A38167}"/>
            </c:ext>
          </c:extLst>
        </c:ser>
        <c:ser>
          <c:idx val="2"/>
          <c:order val="2"/>
          <c:tx>
            <c:strRef>
              <c:f>Sheet2!$A$5</c:f>
              <c:strCache>
                <c:ptCount val="1"/>
                <c:pt idx="0">
                  <c:v>Indian</c:v>
                </c:pt>
              </c:strCache>
            </c:strRef>
          </c:tx>
          <c:spPr>
            <a:solidFill>
              <a:srgbClr val="F0AAED"/>
            </a:solidFill>
          </c:spPr>
          <c:invertIfNegative val="0"/>
          <c:cat>
            <c:strRef>
              <c:f>Sheet2!$B$2:$D$2</c:f>
              <c:strCache>
                <c:ptCount val="3"/>
                <c:pt idx="0">
                  <c:v>NST</c:v>
                </c:pt>
                <c:pt idx="1">
                  <c:v>Star</c:v>
                </c:pt>
                <c:pt idx="2">
                  <c:v>Malay Mail</c:v>
                </c:pt>
              </c:strCache>
            </c:strRef>
          </c:cat>
          <c:val>
            <c:numRef>
              <c:f>Sheet2!$B$5:$D$5</c:f>
              <c:numCache>
                <c:formatCode>General</c:formatCode>
                <c:ptCount val="3"/>
                <c:pt idx="0">
                  <c:v>100</c:v>
                </c:pt>
                <c:pt idx="1">
                  <c:v>50</c:v>
                </c:pt>
                <c:pt idx="2">
                  <c:v>40</c:v>
                </c:pt>
              </c:numCache>
            </c:numRef>
          </c:val>
          <c:extLst>
            <c:ext xmlns:c16="http://schemas.microsoft.com/office/drawing/2014/chart" uri="{C3380CC4-5D6E-409C-BE32-E72D297353CC}">
              <c16:uniqueId val="{00000002-6A3A-4FE7-8C0D-C4EDD0A38167}"/>
            </c:ext>
          </c:extLst>
        </c:ser>
        <c:ser>
          <c:idx val="3"/>
          <c:order val="3"/>
          <c:tx>
            <c:strRef>
              <c:f>Sheet2!$A$6</c:f>
              <c:strCache>
                <c:ptCount val="1"/>
                <c:pt idx="0">
                  <c:v>Others</c:v>
                </c:pt>
              </c:strCache>
            </c:strRef>
          </c:tx>
          <c:spPr>
            <a:solidFill>
              <a:srgbClr val="FF0066"/>
            </a:solidFill>
            <a:ln>
              <a:solidFill>
                <a:srgbClr val="FF0066"/>
              </a:solidFill>
            </a:ln>
          </c:spPr>
          <c:invertIfNegative val="0"/>
          <c:cat>
            <c:strRef>
              <c:f>Sheet2!$B$2:$D$2</c:f>
              <c:strCache>
                <c:ptCount val="3"/>
                <c:pt idx="0">
                  <c:v>NST</c:v>
                </c:pt>
                <c:pt idx="1">
                  <c:v>Star</c:v>
                </c:pt>
                <c:pt idx="2">
                  <c:v>Malay Mail</c:v>
                </c:pt>
              </c:strCache>
            </c:strRef>
          </c:cat>
          <c:val>
            <c:numRef>
              <c:f>Sheet2!$B$6:$D$6</c:f>
              <c:numCache>
                <c:formatCode>General</c:formatCode>
                <c:ptCount val="3"/>
                <c:pt idx="0">
                  <c:v>10</c:v>
                </c:pt>
                <c:pt idx="1">
                  <c:v>10</c:v>
                </c:pt>
                <c:pt idx="2">
                  <c:v>0</c:v>
                </c:pt>
              </c:numCache>
            </c:numRef>
          </c:val>
          <c:extLst>
            <c:ext xmlns:c16="http://schemas.microsoft.com/office/drawing/2014/chart" uri="{C3380CC4-5D6E-409C-BE32-E72D297353CC}">
              <c16:uniqueId val="{00000003-6A3A-4FE7-8C0D-C4EDD0A38167}"/>
            </c:ext>
          </c:extLst>
        </c:ser>
        <c:dLbls>
          <c:showLegendKey val="0"/>
          <c:showVal val="0"/>
          <c:showCatName val="0"/>
          <c:showSerName val="0"/>
          <c:showPercent val="0"/>
          <c:showBubbleSize val="0"/>
        </c:dLbls>
        <c:gapWidth val="300"/>
        <c:overlap val="100"/>
        <c:axId val="77910400"/>
        <c:axId val="77912320"/>
      </c:barChart>
      <c:catAx>
        <c:axId val="77910400"/>
        <c:scaling>
          <c:orientation val="minMax"/>
        </c:scaling>
        <c:delete val="0"/>
        <c:axPos val="b"/>
        <c:title>
          <c:tx>
            <c:rich>
              <a:bodyPr/>
              <a:lstStyle/>
              <a:p>
                <a:pPr>
                  <a:defRPr sz="1400">
                    <a:solidFill>
                      <a:schemeClr val="bg1"/>
                    </a:solidFill>
                    <a:latin typeface="Arial" pitchFamily="34" charset="0"/>
                    <a:cs typeface="Arial" pitchFamily="34" charset="0"/>
                  </a:defRPr>
                </a:pPr>
                <a:r>
                  <a:rPr lang="en-US" sz="1400">
                    <a:solidFill>
                      <a:schemeClr val="bg1"/>
                    </a:solidFill>
                    <a:latin typeface="Arial" pitchFamily="34" charset="0"/>
                    <a:cs typeface="Arial" pitchFamily="34" charset="0"/>
                  </a:rPr>
                  <a:t>type of newspaper</a:t>
                </a:r>
              </a:p>
            </c:rich>
          </c:tx>
          <c:overlay val="0"/>
        </c:title>
        <c:numFmt formatCode="General" sourceLinked="0"/>
        <c:majorTickMark val="none"/>
        <c:minorTickMark val="none"/>
        <c:tickLblPos val="nextTo"/>
        <c:txPr>
          <a:bodyPr/>
          <a:lstStyle/>
          <a:p>
            <a:pPr>
              <a:defRPr sz="1400">
                <a:solidFill>
                  <a:schemeClr val="bg1"/>
                </a:solidFill>
                <a:latin typeface="Arial" pitchFamily="34" charset="0"/>
                <a:cs typeface="Arial" pitchFamily="34" charset="0"/>
              </a:defRPr>
            </a:pPr>
            <a:endParaRPr lang="en-US"/>
          </a:p>
        </c:txPr>
        <c:crossAx val="77912320"/>
        <c:crosses val="autoZero"/>
        <c:auto val="1"/>
        <c:lblAlgn val="ctr"/>
        <c:lblOffset val="100"/>
        <c:noMultiLvlLbl val="0"/>
      </c:catAx>
      <c:valAx>
        <c:axId val="77912320"/>
        <c:scaling>
          <c:orientation val="minMax"/>
        </c:scaling>
        <c:delete val="0"/>
        <c:axPos val="l"/>
        <c:majorGridlines/>
        <c:title>
          <c:tx>
            <c:rich>
              <a:bodyPr/>
              <a:lstStyle/>
              <a:p>
                <a:pPr>
                  <a:defRPr sz="1400">
                    <a:solidFill>
                      <a:schemeClr val="bg1"/>
                    </a:solidFill>
                    <a:latin typeface="Arial" pitchFamily="34" charset="0"/>
                    <a:cs typeface="Arial" pitchFamily="34" charset="0"/>
                  </a:defRPr>
                </a:pPr>
                <a:r>
                  <a:rPr lang="en-US" sz="1400" dirty="0">
                    <a:solidFill>
                      <a:schemeClr val="bg1"/>
                    </a:solidFill>
                    <a:latin typeface="Arial" pitchFamily="34" charset="0"/>
                    <a:cs typeface="Arial" pitchFamily="34" charset="0"/>
                  </a:rPr>
                  <a:t> percentage of respondents</a:t>
                </a:r>
              </a:p>
            </c:rich>
          </c:tx>
          <c:overlay val="0"/>
        </c:title>
        <c:numFmt formatCode="0%" sourceLinked="1"/>
        <c:majorTickMark val="out"/>
        <c:minorTickMark val="none"/>
        <c:tickLblPos val="nextTo"/>
        <c:txPr>
          <a:bodyPr/>
          <a:lstStyle/>
          <a:p>
            <a:pPr>
              <a:defRPr>
                <a:solidFill>
                  <a:schemeClr val="bg1"/>
                </a:solidFill>
              </a:defRPr>
            </a:pPr>
            <a:endParaRPr lang="en-US"/>
          </a:p>
        </c:txPr>
        <c:crossAx val="77910400"/>
        <c:crosses val="autoZero"/>
        <c:crossBetween val="between"/>
      </c:valAx>
    </c:plotArea>
    <c:legend>
      <c:legendPos val="r"/>
      <c:overlay val="0"/>
      <c:txPr>
        <a:bodyPr/>
        <a:lstStyle/>
        <a:p>
          <a:pPr>
            <a:defRPr sz="1400">
              <a:solidFill>
                <a:schemeClr val="bg1"/>
              </a:solidFill>
              <a:latin typeface="Arial" pitchFamily="34" charset="0"/>
              <a:cs typeface="Arial" pitchFamily="34" charset="0"/>
            </a:defRPr>
          </a:pPr>
          <a:endParaRPr lang="en-US"/>
        </a:p>
      </c:txPr>
    </c:legend>
    <c:plotVisOnly val="1"/>
    <c:dispBlanksAs val="gap"/>
    <c:showDLblsOverMax val="0"/>
  </c:chart>
  <c:spPr>
    <a:solidFill>
      <a:schemeClr val="tx1"/>
    </a:solidFill>
    <a:ln>
      <a:solidFill>
        <a:prstClr val="black"/>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200" dirty="0"/>
              <a:t>Total</a:t>
            </a:r>
            <a:r>
              <a:rPr lang="en-US" sz="1200" baseline="0" dirty="0"/>
              <a:t> Export of Rubber According to Rubber Grade</a:t>
            </a:r>
            <a:endParaRPr lang="en-US" sz="1200" dirty="0"/>
          </a:p>
        </c:rich>
      </c:tx>
      <c:layout>
        <c:manualLayout>
          <c:xMode val="edge"/>
          <c:yMode val="edge"/>
          <c:x val="0.11874264639333876"/>
          <c:y val="3.4313725490196081E-2"/>
        </c:manualLayout>
      </c:layout>
      <c:overlay val="0"/>
    </c:title>
    <c:autoTitleDeleted val="0"/>
    <c:plotArea>
      <c:layout>
        <c:manualLayout>
          <c:layoutTarget val="inner"/>
          <c:xMode val="edge"/>
          <c:yMode val="edge"/>
          <c:x val="0.20484186351706077"/>
          <c:y val="0.24602107028288131"/>
          <c:w val="0.49630249343832072"/>
          <c:h val="0.72620115193934087"/>
        </c:manualLayout>
      </c:layout>
      <c:pieChart>
        <c:varyColors val="1"/>
        <c:ser>
          <c:idx val="0"/>
          <c:order val="0"/>
          <c:spPr>
            <a:ln>
              <a:solidFill>
                <a:schemeClr val="tx1"/>
              </a:solidFill>
            </a:ln>
          </c:spPr>
          <c:dPt>
            <c:idx val="3"/>
            <c:bubble3D val="0"/>
            <c:spPr>
              <a:solidFill>
                <a:schemeClr val="bg1"/>
              </a:solidFill>
              <a:ln>
                <a:solidFill>
                  <a:schemeClr val="tx1"/>
                </a:solidFill>
              </a:ln>
            </c:spPr>
            <c:extLst>
              <c:ext xmlns:c16="http://schemas.microsoft.com/office/drawing/2014/chart" uri="{C3380CC4-5D6E-409C-BE32-E72D297353CC}">
                <c16:uniqueId val="{00000001-B754-4794-82C1-E373B5D81A10}"/>
              </c:ext>
            </c:extLst>
          </c:dPt>
          <c:dLbls>
            <c:dLbl>
              <c:idx val="0"/>
              <c:layout>
                <c:manualLayout>
                  <c:x val="3.4989046778211401E-2"/>
                  <c:y val="-7.2970689186412172E-3"/>
                </c:manualLayout>
              </c:layout>
              <c:tx>
                <c:rich>
                  <a:bodyPr/>
                  <a:lstStyle/>
                  <a:p>
                    <a:r>
                      <a:rPr lang="en-US"/>
                      <a:t>907.07, 61%</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B754-4794-82C1-E373B5D81A10}"/>
                </c:ext>
              </c:extLst>
            </c:dLbl>
            <c:dLbl>
              <c:idx val="1"/>
              <c:layout>
                <c:manualLayout>
                  <c:x val="-1.5970607619727104E-2"/>
                  <c:y val="-5.4254937575868309E-3"/>
                </c:manualLayout>
              </c:layout>
              <c:tx>
                <c:rich>
                  <a:bodyPr/>
                  <a:lstStyle/>
                  <a:p>
                    <a:r>
                      <a:rPr lang="en-US"/>
                      <a:t>267.66, 18%</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B754-4794-82C1-E373B5D81A10}"/>
                </c:ext>
              </c:extLst>
            </c:dLbl>
            <c:dLbl>
              <c:idx val="2"/>
              <c:layout>
                <c:manualLayout>
                  <c:x val="-3.7410662321608792E-2"/>
                  <c:y val="3.5474406808002241E-2"/>
                </c:manualLayout>
              </c:layout>
              <c:tx>
                <c:rich>
                  <a:bodyPr/>
                  <a:lstStyle/>
                  <a:p>
                    <a:r>
                      <a:rPr lang="en-US"/>
                      <a:t>237.92, 16%</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4-B754-4794-82C1-E373B5D81A10}"/>
                </c:ext>
              </c:extLst>
            </c:dLbl>
            <c:dLbl>
              <c:idx val="3"/>
              <c:layout>
                <c:manualLayout>
                  <c:x val="3.6128092914149874E-2"/>
                  <c:y val="-1.6468265871531763E-2"/>
                </c:manualLayout>
              </c:layout>
              <c:tx>
                <c:rich>
                  <a:bodyPr/>
                  <a:lstStyle/>
                  <a:p>
                    <a:r>
                      <a:rPr lang="en-US"/>
                      <a:t>74.35, 5%</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B754-4794-82C1-E373B5D81A10}"/>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Sheet1!$A$3:$A$6</c:f>
              <c:strCache>
                <c:ptCount val="4"/>
                <c:pt idx="0">
                  <c:v>SMR</c:v>
                </c:pt>
                <c:pt idx="1">
                  <c:v>RSS</c:v>
                </c:pt>
                <c:pt idx="2">
                  <c:v>Latex</c:v>
                </c:pt>
                <c:pt idx="3">
                  <c:v>Other Grades</c:v>
                </c:pt>
              </c:strCache>
            </c:strRef>
          </c:cat>
          <c:val>
            <c:numRef>
              <c:f>Sheet1!$B$3:$B$6</c:f>
              <c:numCache>
                <c:formatCode>General</c:formatCode>
                <c:ptCount val="4"/>
                <c:pt idx="0">
                  <c:v>907.07</c:v>
                </c:pt>
                <c:pt idx="1">
                  <c:v>267.66000000000008</c:v>
                </c:pt>
                <c:pt idx="2">
                  <c:v>237.92000000000004</c:v>
                </c:pt>
                <c:pt idx="3">
                  <c:v>74.349999999999994</c:v>
                </c:pt>
              </c:numCache>
            </c:numRef>
          </c:val>
          <c:extLst>
            <c:ext xmlns:c16="http://schemas.microsoft.com/office/drawing/2014/chart" uri="{C3380CC4-5D6E-409C-BE32-E72D297353CC}">
              <c16:uniqueId val="{00000005-B754-4794-82C1-E373B5D81A10}"/>
            </c:ext>
          </c:extLst>
        </c:ser>
        <c:dLbls>
          <c:showLegendKey val="0"/>
          <c:showVal val="0"/>
          <c:showCatName val="0"/>
          <c:showSerName val="0"/>
          <c:showPercent val="1"/>
          <c:showBubbleSize val="0"/>
          <c:showLeaderLines val="1"/>
        </c:dLbls>
        <c:firstSliceAng val="0"/>
      </c:pieChart>
    </c:plotArea>
    <c:legend>
      <c:legendPos val="r"/>
      <c:layout>
        <c:manualLayout>
          <c:xMode val="edge"/>
          <c:yMode val="edge"/>
          <c:x val="0.74818197725284363"/>
          <c:y val="0.19527054711901867"/>
          <c:w val="0.22479844984985664"/>
          <c:h val="0.3863492764519148"/>
        </c:manualLayout>
      </c:layout>
      <c:overlay val="0"/>
    </c:legend>
    <c:plotVisOnly val="1"/>
    <c:dispBlanksAs val="gap"/>
    <c:showDLblsOverMax val="0"/>
  </c:chart>
  <c:spPr>
    <a:ln>
      <a:solidFill>
        <a:schemeClr val="tx1"/>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52399528040648"/>
          <c:y val="3.8184079601990051E-2"/>
          <c:w val="0.8286327626477884"/>
          <c:h val="0.77055549026520953"/>
        </c:manualLayout>
      </c:layout>
      <c:barChart>
        <c:barDir val="col"/>
        <c:grouping val="clustered"/>
        <c:varyColors val="0"/>
        <c:ser>
          <c:idx val="0"/>
          <c:order val="0"/>
          <c:tx>
            <c:strRef>
              <c:f>Sheet1!$B$1</c:f>
              <c:strCache>
                <c:ptCount val="1"/>
                <c:pt idx="0">
                  <c:v>-</c:v>
                </c:pt>
              </c:strCache>
            </c:strRef>
          </c:tx>
          <c:invertIfNegative val="0"/>
          <c:cat>
            <c:strRef>
              <c:f>Sheet1!$A$2</c:f>
              <c:strCache>
                <c:ptCount val="1"/>
                <c:pt idx="0">
                  <c:v>Taxes</c:v>
                </c:pt>
              </c:strCache>
            </c:strRef>
          </c:cat>
          <c:val>
            <c:numRef>
              <c:f>Sheet1!$B$2</c:f>
              <c:numCache>
                <c:formatCode>General</c:formatCode>
                <c:ptCount val="1"/>
                <c:pt idx="0">
                  <c:v>0</c:v>
                </c:pt>
              </c:numCache>
            </c:numRef>
          </c:val>
          <c:extLst>
            <c:ext xmlns:c16="http://schemas.microsoft.com/office/drawing/2014/chart" uri="{C3380CC4-5D6E-409C-BE32-E72D297353CC}">
              <c16:uniqueId val="{00000000-F51B-41E6-9DD3-C5C95FD8D966}"/>
            </c:ext>
          </c:extLst>
        </c:ser>
        <c:ser>
          <c:idx val="1"/>
          <c:order val="1"/>
          <c:tx>
            <c:strRef>
              <c:f>Sheet1!$C$1</c:f>
              <c:strCache>
                <c:ptCount val="1"/>
                <c:pt idx="0">
                  <c:v>5.1 - 10.0</c:v>
                </c:pt>
              </c:strCache>
            </c:strRef>
          </c:tx>
          <c:invertIfNegative val="0"/>
          <c:cat>
            <c:strRef>
              <c:f>Sheet1!$A$2</c:f>
              <c:strCache>
                <c:ptCount val="1"/>
                <c:pt idx="0">
                  <c:v>Taxes</c:v>
                </c:pt>
              </c:strCache>
            </c:strRef>
          </c:cat>
          <c:val>
            <c:numRef>
              <c:f>Sheet1!$C$2</c:f>
              <c:numCache>
                <c:formatCode>General</c:formatCode>
                <c:ptCount val="1"/>
                <c:pt idx="0">
                  <c:v>2</c:v>
                </c:pt>
              </c:numCache>
            </c:numRef>
          </c:val>
          <c:extLst>
            <c:ext xmlns:c16="http://schemas.microsoft.com/office/drawing/2014/chart" uri="{C3380CC4-5D6E-409C-BE32-E72D297353CC}">
              <c16:uniqueId val="{00000001-F51B-41E6-9DD3-C5C95FD8D966}"/>
            </c:ext>
          </c:extLst>
        </c:ser>
        <c:ser>
          <c:idx val="2"/>
          <c:order val="2"/>
          <c:tx>
            <c:strRef>
              <c:f>Sheet1!$D$1</c:f>
              <c:strCache>
                <c:ptCount val="1"/>
                <c:pt idx="0">
                  <c:v>10.1 - 15.0</c:v>
                </c:pt>
              </c:strCache>
            </c:strRef>
          </c:tx>
          <c:invertIfNegative val="0"/>
          <c:cat>
            <c:strRef>
              <c:f>Sheet1!$A$2</c:f>
              <c:strCache>
                <c:ptCount val="1"/>
                <c:pt idx="0">
                  <c:v>Taxes</c:v>
                </c:pt>
              </c:strCache>
            </c:strRef>
          </c:cat>
          <c:val>
            <c:numRef>
              <c:f>Sheet1!$D$2</c:f>
              <c:numCache>
                <c:formatCode>General</c:formatCode>
                <c:ptCount val="1"/>
                <c:pt idx="0">
                  <c:v>3</c:v>
                </c:pt>
              </c:numCache>
            </c:numRef>
          </c:val>
          <c:extLst>
            <c:ext xmlns:c16="http://schemas.microsoft.com/office/drawing/2014/chart" uri="{C3380CC4-5D6E-409C-BE32-E72D297353CC}">
              <c16:uniqueId val="{00000002-F51B-41E6-9DD3-C5C95FD8D966}"/>
            </c:ext>
          </c:extLst>
        </c:ser>
        <c:ser>
          <c:idx val="3"/>
          <c:order val="3"/>
          <c:tx>
            <c:strRef>
              <c:f>Sheet1!$E$1</c:f>
              <c:strCache>
                <c:ptCount val="1"/>
                <c:pt idx="0">
                  <c:v>15.1 - 20.0</c:v>
                </c:pt>
              </c:strCache>
            </c:strRef>
          </c:tx>
          <c:invertIfNegative val="0"/>
          <c:cat>
            <c:strRef>
              <c:f>Sheet1!$A$2</c:f>
              <c:strCache>
                <c:ptCount val="1"/>
                <c:pt idx="0">
                  <c:v>Taxes</c:v>
                </c:pt>
              </c:strCache>
            </c:strRef>
          </c:cat>
          <c:val>
            <c:numRef>
              <c:f>Sheet1!$E$2</c:f>
              <c:numCache>
                <c:formatCode>General</c:formatCode>
                <c:ptCount val="1"/>
                <c:pt idx="0">
                  <c:v>21</c:v>
                </c:pt>
              </c:numCache>
            </c:numRef>
          </c:val>
          <c:extLst>
            <c:ext xmlns:c16="http://schemas.microsoft.com/office/drawing/2014/chart" uri="{C3380CC4-5D6E-409C-BE32-E72D297353CC}">
              <c16:uniqueId val="{00000003-F51B-41E6-9DD3-C5C95FD8D966}"/>
            </c:ext>
          </c:extLst>
        </c:ser>
        <c:ser>
          <c:idx val="4"/>
          <c:order val="4"/>
          <c:tx>
            <c:strRef>
              <c:f>Sheet1!$F$1</c:f>
              <c:strCache>
                <c:ptCount val="1"/>
                <c:pt idx="0">
                  <c:v>20.1 -25.0</c:v>
                </c:pt>
              </c:strCache>
            </c:strRef>
          </c:tx>
          <c:invertIfNegative val="0"/>
          <c:cat>
            <c:strRef>
              <c:f>Sheet1!$A$2</c:f>
              <c:strCache>
                <c:ptCount val="1"/>
                <c:pt idx="0">
                  <c:v>Taxes</c:v>
                </c:pt>
              </c:strCache>
            </c:strRef>
          </c:cat>
          <c:val>
            <c:numRef>
              <c:f>Sheet1!$F$2</c:f>
              <c:numCache>
                <c:formatCode>General</c:formatCode>
                <c:ptCount val="1"/>
                <c:pt idx="0">
                  <c:v>14</c:v>
                </c:pt>
              </c:numCache>
            </c:numRef>
          </c:val>
          <c:extLst>
            <c:ext xmlns:c16="http://schemas.microsoft.com/office/drawing/2014/chart" uri="{C3380CC4-5D6E-409C-BE32-E72D297353CC}">
              <c16:uniqueId val="{00000004-F51B-41E6-9DD3-C5C95FD8D966}"/>
            </c:ext>
          </c:extLst>
        </c:ser>
        <c:ser>
          <c:idx val="5"/>
          <c:order val="5"/>
          <c:tx>
            <c:strRef>
              <c:f>Sheet1!$G$1</c:f>
              <c:strCache>
                <c:ptCount val="1"/>
                <c:pt idx="0">
                  <c:v>25.1 - 30.0</c:v>
                </c:pt>
              </c:strCache>
            </c:strRef>
          </c:tx>
          <c:invertIfNegative val="0"/>
          <c:cat>
            <c:strRef>
              <c:f>Sheet1!$A$2</c:f>
              <c:strCache>
                <c:ptCount val="1"/>
                <c:pt idx="0">
                  <c:v>Taxes</c:v>
                </c:pt>
              </c:strCache>
            </c:strRef>
          </c:cat>
          <c:val>
            <c:numRef>
              <c:f>Sheet1!$G$2</c:f>
              <c:numCache>
                <c:formatCode>General</c:formatCode>
                <c:ptCount val="1"/>
                <c:pt idx="0">
                  <c:v>7</c:v>
                </c:pt>
              </c:numCache>
            </c:numRef>
          </c:val>
          <c:extLst>
            <c:ext xmlns:c16="http://schemas.microsoft.com/office/drawing/2014/chart" uri="{C3380CC4-5D6E-409C-BE32-E72D297353CC}">
              <c16:uniqueId val="{00000005-F51B-41E6-9DD3-C5C95FD8D966}"/>
            </c:ext>
          </c:extLst>
        </c:ser>
        <c:ser>
          <c:idx val="6"/>
          <c:order val="6"/>
          <c:tx>
            <c:strRef>
              <c:f>Sheet1!$H$1</c:f>
              <c:strCache>
                <c:ptCount val="1"/>
                <c:pt idx="0">
                  <c:v>30.1 - 35.0</c:v>
                </c:pt>
              </c:strCache>
            </c:strRef>
          </c:tx>
          <c:invertIfNegative val="0"/>
          <c:cat>
            <c:strRef>
              <c:f>Sheet1!$A$2</c:f>
              <c:strCache>
                <c:ptCount val="1"/>
                <c:pt idx="0">
                  <c:v>Taxes</c:v>
                </c:pt>
              </c:strCache>
            </c:strRef>
          </c:cat>
          <c:val>
            <c:numRef>
              <c:f>Sheet1!$H$2</c:f>
              <c:numCache>
                <c:formatCode>General</c:formatCode>
                <c:ptCount val="1"/>
                <c:pt idx="0">
                  <c:v>3</c:v>
                </c:pt>
              </c:numCache>
            </c:numRef>
          </c:val>
          <c:extLst>
            <c:ext xmlns:c16="http://schemas.microsoft.com/office/drawing/2014/chart" uri="{C3380CC4-5D6E-409C-BE32-E72D297353CC}">
              <c16:uniqueId val="{00000006-F51B-41E6-9DD3-C5C95FD8D966}"/>
            </c:ext>
          </c:extLst>
        </c:ser>
        <c:dLbls>
          <c:showLegendKey val="0"/>
          <c:showVal val="0"/>
          <c:showCatName val="0"/>
          <c:showSerName val="0"/>
          <c:showPercent val="0"/>
          <c:showBubbleSize val="0"/>
        </c:dLbls>
        <c:gapWidth val="300"/>
        <c:axId val="228636528"/>
        <c:axId val="228633784"/>
      </c:barChart>
      <c:catAx>
        <c:axId val="228636528"/>
        <c:scaling>
          <c:orientation val="minMax"/>
        </c:scaling>
        <c:delete val="1"/>
        <c:axPos val="b"/>
        <c:numFmt formatCode="General" sourceLinked="0"/>
        <c:majorTickMark val="none"/>
        <c:minorTickMark val="none"/>
        <c:tickLblPos val="nextTo"/>
        <c:crossAx val="228633784"/>
        <c:crosses val="autoZero"/>
        <c:auto val="1"/>
        <c:lblAlgn val="ctr"/>
        <c:lblOffset val="100"/>
        <c:noMultiLvlLbl val="0"/>
      </c:catAx>
      <c:valAx>
        <c:axId val="228633784"/>
        <c:scaling>
          <c:orientation val="minMax"/>
        </c:scaling>
        <c:delete val="0"/>
        <c:axPos val="l"/>
        <c:majorGridlines>
          <c:sp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spPr>
        </c:majorGridlines>
        <c:title>
          <c:tx>
            <c:rich>
              <a:bodyPr/>
              <a:lstStyle/>
              <a:p>
                <a:pPr>
                  <a:defRPr/>
                </a:pPr>
                <a:r>
                  <a:rPr lang="en-US" dirty="0"/>
                  <a:t>Frequency</a:t>
                </a:r>
              </a:p>
            </c:rich>
          </c:tx>
          <c:overlay val="0"/>
        </c:title>
        <c:numFmt formatCode="General" sourceLinked="1"/>
        <c:majorTickMark val="out"/>
        <c:minorTickMark val="none"/>
        <c:tickLblPos val="nextTo"/>
        <c:crossAx val="228636528"/>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52399528040648"/>
          <c:y val="3.8184079601990051E-2"/>
          <c:w val="0.8286327626477884"/>
          <c:h val="0.77055549026520953"/>
        </c:manualLayout>
      </c:layout>
      <c:barChart>
        <c:barDir val="col"/>
        <c:grouping val="clustered"/>
        <c:varyColors val="0"/>
        <c:ser>
          <c:idx val="0"/>
          <c:order val="0"/>
          <c:tx>
            <c:strRef>
              <c:f>Sheet1!$B$1</c:f>
              <c:strCache>
                <c:ptCount val="1"/>
                <c:pt idx="0">
                  <c:v>-</c:v>
                </c:pt>
              </c:strCache>
            </c:strRef>
          </c:tx>
          <c:invertIfNegative val="0"/>
          <c:cat>
            <c:strRef>
              <c:f>Sheet1!$A$2</c:f>
              <c:strCache>
                <c:ptCount val="1"/>
                <c:pt idx="0">
                  <c:v>Taxes</c:v>
                </c:pt>
              </c:strCache>
            </c:strRef>
          </c:cat>
          <c:val>
            <c:numRef>
              <c:f>Sheet1!$B$2</c:f>
              <c:numCache>
                <c:formatCode>General</c:formatCode>
                <c:ptCount val="1"/>
                <c:pt idx="0">
                  <c:v>0</c:v>
                </c:pt>
              </c:numCache>
            </c:numRef>
          </c:val>
          <c:extLst>
            <c:ext xmlns:c16="http://schemas.microsoft.com/office/drawing/2014/chart" uri="{C3380CC4-5D6E-409C-BE32-E72D297353CC}">
              <c16:uniqueId val="{00000000-F51B-41E6-9DD3-C5C95FD8D966}"/>
            </c:ext>
          </c:extLst>
        </c:ser>
        <c:ser>
          <c:idx val="1"/>
          <c:order val="1"/>
          <c:tx>
            <c:strRef>
              <c:f>Sheet1!$C$1</c:f>
              <c:strCache>
                <c:ptCount val="1"/>
                <c:pt idx="0">
                  <c:v>5.1 - 10.0</c:v>
                </c:pt>
              </c:strCache>
            </c:strRef>
          </c:tx>
          <c:invertIfNegative val="0"/>
          <c:cat>
            <c:strRef>
              <c:f>Sheet1!$A$2</c:f>
              <c:strCache>
                <c:ptCount val="1"/>
                <c:pt idx="0">
                  <c:v>Taxes</c:v>
                </c:pt>
              </c:strCache>
            </c:strRef>
          </c:cat>
          <c:val>
            <c:numRef>
              <c:f>Sheet1!$C$2</c:f>
              <c:numCache>
                <c:formatCode>General</c:formatCode>
                <c:ptCount val="1"/>
                <c:pt idx="0">
                  <c:v>2</c:v>
                </c:pt>
              </c:numCache>
            </c:numRef>
          </c:val>
          <c:extLst>
            <c:ext xmlns:c16="http://schemas.microsoft.com/office/drawing/2014/chart" uri="{C3380CC4-5D6E-409C-BE32-E72D297353CC}">
              <c16:uniqueId val="{00000001-F51B-41E6-9DD3-C5C95FD8D966}"/>
            </c:ext>
          </c:extLst>
        </c:ser>
        <c:ser>
          <c:idx val="2"/>
          <c:order val="2"/>
          <c:tx>
            <c:strRef>
              <c:f>Sheet1!$D$1</c:f>
              <c:strCache>
                <c:ptCount val="1"/>
                <c:pt idx="0">
                  <c:v>10.1 - 15.0</c:v>
                </c:pt>
              </c:strCache>
            </c:strRef>
          </c:tx>
          <c:invertIfNegative val="0"/>
          <c:cat>
            <c:strRef>
              <c:f>Sheet1!$A$2</c:f>
              <c:strCache>
                <c:ptCount val="1"/>
                <c:pt idx="0">
                  <c:v>Taxes</c:v>
                </c:pt>
              </c:strCache>
            </c:strRef>
          </c:cat>
          <c:val>
            <c:numRef>
              <c:f>Sheet1!$D$2</c:f>
              <c:numCache>
                <c:formatCode>General</c:formatCode>
                <c:ptCount val="1"/>
                <c:pt idx="0">
                  <c:v>3</c:v>
                </c:pt>
              </c:numCache>
            </c:numRef>
          </c:val>
          <c:extLst>
            <c:ext xmlns:c16="http://schemas.microsoft.com/office/drawing/2014/chart" uri="{C3380CC4-5D6E-409C-BE32-E72D297353CC}">
              <c16:uniqueId val="{00000002-F51B-41E6-9DD3-C5C95FD8D966}"/>
            </c:ext>
          </c:extLst>
        </c:ser>
        <c:ser>
          <c:idx val="3"/>
          <c:order val="3"/>
          <c:tx>
            <c:strRef>
              <c:f>Sheet1!$E$1</c:f>
              <c:strCache>
                <c:ptCount val="1"/>
                <c:pt idx="0">
                  <c:v>15.1 - 20.0</c:v>
                </c:pt>
              </c:strCache>
            </c:strRef>
          </c:tx>
          <c:invertIfNegative val="0"/>
          <c:cat>
            <c:strRef>
              <c:f>Sheet1!$A$2</c:f>
              <c:strCache>
                <c:ptCount val="1"/>
                <c:pt idx="0">
                  <c:v>Taxes</c:v>
                </c:pt>
              </c:strCache>
            </c:strRef>
          </c:cat>
          <c:val>
            <c:numRef>
              <c:f>Sheet1!$E$2</c:f>
              <c:numCache>
                <c:formatCode>General</c:formatCode>
                <c:ptCount val="1"/>
                <c:pt idx="0">
                  <c:v>21</c:v>
                </c:pt>
              </c:numCache>
            </c:numRef>
          </c:val>
          <c:extLst>
            <c:ext xmlns:c16="http://schemas.microsoft.com/office/drawing/2014/chart" uri="{C3380CC4-5D6E-409C-BE32-E72D297353CC}">
              <c16:uniqueId val="{00000003-F51B-41E6-9DD3-C5C95FD8D966}"/>
            </c:ext>
          </c:extLst>
        </c:ser>
        <c:ser>
          <c:idx val="4"/>
          <c:order val="4"/>
          <c:tx>
            <c:strRef>
              <c:f>Sheet1!$F$1</c:f>
              <c:strCache>
                <c:ptCount val="1"/>
                <c:pt idx="0">
                  <c:v>20.1 -25.0</c:v>
                </c:pt>
              </c:strCache>
            </c:strRef>
          </c:tx>
          <c:invertIfNegative val="0"/>
          <c:cat>
            <c:strRef>
              <c:f>Sheet1!$A$2</c:f>
              <c:strCache>
                <c:ptCount val="1"/>
                <c:pt idx="0">
                  <c:v>Taxes</c:v>
                </c:pt>
              </c:strCache>
            </c:strRef>
          </c:cat>
          <c:val>
            <c:numRef>
              <c:f>Sheet1!$F$2</c:f>
              <c:numCache>
                <c:formatCode>General</c:formatCode>
                <c:ptCount val="1"/>
                <c:pt idx="0">
                  <c:v>14</c:v>
                </c:pt>
              </c:numCache>
            </c:numRef>
          </c:val>
          <c:extLst>
            <c:ext xmlns:c16="http://schemas.microsoft.com/office/drawing/2014/chart" uri="{C3380CC4-5D6E-409C-BE32-E72D297353CC}">
              <c16:uniqueId val="{00000004-F51B-41E6-9DD3-C5C95FD8D966}"/>
            </c:ext>
          </c:extLst>
        </c:ser>
        <c:ser>
          <c:idx val="5"/>
          <c:order val="5"/>
          <c:tx>
            <c:strRef>
              <c:f>Sheet1!$G$1</c:f>
              <c:strCache>
                <c:ptCount val="1"/>
                <c:pt idx="0">
                  <c:v>25.1 - 30.0</c:v>
                </c:pt>
              </c:strCache>
            </c:strRef>
          </c:tx>
          <c:invertIfNegative val="0"/>
          <c:cat>
            <c:strRef>
              <c:f>Sheet1!$A$2</c:f>
              <c:strCache>
                <c:ptCount val="1"/>
                <c:pt idx="0">
                  <c:v>Taxes</c:v>
                </c:pt>
              </c:strCache>
            </c:strRef>
          </c:cat>
          <c:val>
            <c:numRef>
              <c:f>Sheet1!$G$2</c:f>
              <c:numCache>
                <c:formatCode>General</c:formatCode>
                <c:ptCount val="1"/>
                <c:pt idx="0">
                  <c:v>7</c:v>
                </c:pt>
              </c:numCache>
            </c:numRef>
          </c:val>
          <c:extLst>
            <c:ext xmlns:c16="http://schemas.microsoft.com/office/drawing/2014/chart" uri="{C3380CC4-5D6E-409C-BE32-E72D297353CC}">
              <c16:uniqueId val="{00000005-F51B-41E6-9DD3-C5C95FD8D966}"/>
            </c:ext>
          </c:extLst>
        </c:ser>
        <c:ser>
          <c:idx val="6"/>
          <c:order val="6"/>
          <c:tx>
            <c:strRef>
              <c:f>Sheet1!$H$1</c:f>
              <c:strCache>
                <c:ptCount val="1"/>
                <c:pt idx="0">
                  <c:v>30.1 - 35.0</c:v>
                </c:pt>
              </c:strCache>
            </c:strRef>
          </c:tx>
          <c:invertIfNegative val="0"/>
          <c:cat>
            <c:strRef>
              <c:f>Sheet1!$A$2</c:f>
              <c:strCache>
                <c:ptCount val="1"/>
                <c:pt idx="0">
                  <c:v>Taxes</c:v>
                </c:pt>
              </c:strCache>
            </c:strRef>
          </c:cat>
          <c:val>
            <c:numRef>
              <c:f>Sheet1!$H$2</c:f>
              <c:numCache>
                <c:formatCode>General</c:formatCode>
                <c:ptCount val="1"/>
                <c:pt idx="0">
                  <c:v>3</c:v>
                </c:pt>
              </c:numCache>
            </c:numRef>
          </c:val>
          <c:extLst>
            <c:ext xmlns:c16="http://schemas.microsoft.com/office/drawing/2014/chart" uri="{C3380CC4-5D6E-409C-BE32-E72D297353CC}">
              <c16:uniqueId val="{00000006-F51B-41E6-9DD3-C5C95FD8D966}"/>
            </c:ext>
          </c:extLst>
        </c:ser>
        <c:dLbls>
          <c:showLegendKey val="0"/>
          <c:showVal val="0"/>
          <c:showCatName val="0"/>
          <c:showSerName val="0"/>
          <c:showPercent val="0"/>
          <c:showBubbleSize val="0"/>
        </c:dLbls>
        <c:gapWidth val="300"/>
        <c:axId val="228636528"/>
        <c:axId val="228633784"/>
      </c:barChart>
      <c:catAx>
        <c:axId val="228636528"/>
        <c:scaling>
          <c:orientation val="minMax"/>
        </c:scaling>
        <c:delete val="1"/>
        <c:axPos val="b"/>
        <c:numFmt formatCode="General" sourceLinked="0"/>
        <c:majorTickMark val="none"/>
        <c:minorTickMark val="none"/>
        <c:tickLblPos val="nextTo"/>
        <c:crossAx val="228633784"/>
        <c:crosses val="autoZero"/>
        <c:auto val="1"/>
        <c:lblAlgn val="ctr"/>
        <c:lblOffset val="100"/>
        <c:noMultiLvlLbl val="0"/>
      </c:catAx>
      <c:valAx>
        <c:axId val="228633784"/>
        <c:scaling>
          <c:orientation val="minMax"/>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228636528"/>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9F944C-8A6E-470F-8E33-524FAEA1826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ECAEC555-A82D-4856-90A2-5F98767FFAF9}">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2400" dirty="0"/>
            <a:t>STATISTICS</a:t>
          </a:r>
        </a:p>
      </dgm:t>
    </dgm:pt>
    <dgm:pt modelId="{605389F2-8753-4D09-971B-383F95143D1F}" type="parTrans" cxnId="{0054746C-AFD0-420E-8FE2-5DDFD4D0E638}">
      <dgm:prSet/>
      <dgm:spPr/>
      <dgm:t>
        <a:bodyPr/>
        <a:lstStyle/>
        <a:p>
          <a:endParaRPr lang="en-US"/>
        </a:p>
      </dgm:t>
    </dgm:pt>
    <dgm:pt modelId="{8B753C12-EAF9-430A-B400-71BDEF4ED5F5}" type="sibTrans" cxnId="{0054746C-AFD0-420E-8FE2-5DDFD4D0E638}">
      <dgm:prSet/>
      <dgm:spPr/>
      <dgm:t>
        <a:bodyPr/>
        <a:lstStyle/>
        <a:p>
          <a:endParaRPr lang="en-US"/>
        </a:p>
      </dgm:t>
    </dgm:pt>
    <dgm:pt modelId="{334D04FC-8622-45A8-866D-EAA5CDA6AC6E}">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Draw conclusion </a:t>
          </a:r>
        </a:p>
      </dgm:t>
    </dgm:pt>
    <dgm:pt modelId="{891957ED-136D-4B11-A906-929D603EF59E}" type="parTrans" cxnId="{7FA57C51-30B2-48EF-9889-97C19B81CAE4}">
      <dgm:prSet/>
      <dgm:spPr/>
      <dgm:t>
        <a:bodyPr/>
        <a:lstStyle/>
        <a:p>
          <a:endParaRPr lang="en-US" dirty="0"/>
        </a:p>
      </dgm:t>
    </dgm:pt>
    <dgm:pt modelId="{04150CCA-09B5-436A-A6A5-4D06311D547F}" type="sibTrans" cxnId="{7FA57C51-30B2-48EF-9889-97C19B81CAE4}">
      <dgm:prSet/>
      <dgm:spPr/>
      <dgm:t>
        <a:bodyPr/>
        <a:lstStyle/>
        <a:p>
          <a:endParaRPr lang="en-US"/>
        </a:p>
      </dgm:t>
    </dgm:pt>
    <dgm:pt modelId="{29D403FD-B64F-440B-99D4-53449E915FBF}">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Simplifying</a:t>
          </a:r>
        </a:p>
      </dgm:t>
    </dgm:pt>
    <dgm:pt modelId="{704458A6-F965-402D-A68F-81878B0C9AF0}" type="parTrans" cxnId="{B177BDB3-2E00-4BC0-861C-F00C5CB332A0}">
      <dgm:prSet/>
      <dgm:spPr/>
      <dgm:t>
        <a:bodyPr/>
        <a:lstStyle/>
        <a:p>
          <a:endParaRPr lang="en-US" dirty="0"/>
        </a:p>
      </dgm:t>
    </dgm:pt>
    <dgm:pt modelId="{7AAEE6C8-14C8-49AC-83CB-7155ADFF217C}" type="sibTrans" cxnId="{B177BDB3-2E00-4BC0-861C-F00C5CB332A0}">
      <dgm:prSet/>
      <dgm:spPr/>
      <dgm:t>
        <a:bodyPr/>
        <a:lstStyle/>
        <a:p>
          <a:endParaRPr lang="en-US"/>
        </a:p>
      </dgm:t>
    </dgm:pt>
    <dgm:pt modelId="{60CFA6A6-21AB-416A-9CB7-8F624FBCB144}">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Collecting</a:t>
          </a:r>
        </a:p>
      </dgm:t>
    </dgm:pt>
    <dgm:pt modelId="{8BC3505B-8AEF-4BE7-A973-1A7E621008C3}" type="parTrans" cxnId="{B6D1CCE6-CBEA-474A-98AA-4E52E2D16E2A}">
      <dgm:prSet/>
      <dgm:spPr/>
      <dgm:t>
        <a:bodyPr/>
        <a:lstStyle/>
        <a:p>
          <a:endParaRPr lang="en-US" dirty="0"/>
        </a:p>
      </dgm:t>
    </dgm:pt>
    <dgm:pt modelId="{4033DDAA-BD2C-4130-BC10-E258A1A58E20}" type="sibTrans" cxnId="{B6D1CCE6-CBEA-474A-98AA-4E52E2D16E2A}">
      <dgm:prSet/>
      <dgm:spPr/>
      <dgm:t>
        <a:bodyPr/>
        <a:lstStyle/>
        <a:p>
          <a:endParaRPr lang="en-US"/>
        </a:p>
      </dgm:t>
    </dgm:pt>
    <dgm:pt modelId="{F6544B3C-D5E9-48CC-ABD5-82E7FF709A8E}">
      <dgm:prSet>
        <dgm:style>
          <a:lnRef idx="2">
            <a:schemeClr val="accent1"/>
          </a:lnRef>
          <a:fillRef idx="1">
            <a:schemeClr val="lt1"/>
          </a:fillRef>
          <a:effectRef idx="0">
            <a:schemeClr val="accent1"/>
          </a:effectRef>
          <a:fontRef idx="minor">
            <a:schemeClr val="dk1"/>
          </a:fontRef>
        </dgm:style>
      </dgm:prSet>
      <dgm:spPr/>
      <dgm:t>
        <a:bodyPr/>
        <a:lstStyle/>
        <a:p>
          <a:r>
            <a:rPr lang="en-US" dirty="0"/>
            <a:t>Describing</a:t>
          </a:r>
        </a:p>
      </dgm:t>
    </dgm:pt>
    <dgm:pt modelId="{D050630A-E3A0-4549-A19E-F6286C8F1C53}" type="parTrans" cxnId="{6F7578BE-90FD-4709-BCF5-FED7BD0138C1}">
      <dgm:prSet/>
      <dgm:spPr/>
      <dgm:t>
        <a:bodyPr/>
        <a:lstStyle/>
        <a:p>
          <a:endParaRPr lang="en-US" dirty="0"/>
        </a:p>
      </dgm:t>
    </dgm:pt>
    <dgm:pt modelId="{AFF83616-42CE-43B4-98DF-0A3F5110ECF3}" type="sibTrans" cxnId="{6F7578BE-90FD-4709-BCF5-FED7BD0138C1}">
      <dgm:prSet/>
      <dgm:spPr/>
      <dgm:t>
        <a:bodyPr/>
        <a:lstStyle/>
        <a:p>
          <a:endParaRPr lang="en-US"/>
        </a:p>
      </dgm:t>
    </dgm:pt>
    <dgm:pt modelId="{E337FF33-347B-474B-AA6A-1976689C6E3B}" type="pres">
      <dgm:prSet presAssocID="{BE9F944C-8A6E-470F-8E33-524FAEA18265}" presName="Name0" presStyleCnt="0">
        <dgm:presLayoutVars>
          <dgm:chMax val="1"/>
          <dgm:dir/>
          <dgm:animLvl val="ctr"/>
          <dgm:resizeHandles val="exact"/>
        </dgm:presLayoutVars>
      </dgm:prSet>
      <dgm:spPr/>
    </dgm:pt>
    <dgm:pt modelId="{210790DB-2899-4165-B6A4-A67B1D99309B}" type="pres">
      <dgm:prSet presAssocID="{ECAEC555-A82D-4856-90A2-5F98767FFAF9}" presName="centerShape" presStyleLbl="node0" presStyleIdx="0" presStyleCnt="1" custScaleX="138337" custScaleY="118865" custLinFactNeighborX="-671" custLinFactNeighborY="-21437"/>
      <dgm:spPr/>
    </dgm:pt>
    <dgm:pt modelId="{0E089528-4341-449E-A695-FD3168CBF768}" type="pres">
      <dgm:prSet presAssocID="{891957ED-136D-4B11-A906-929D603EF59E}" presName="parTrans" presStyleLbl="sibTrans2D1" presStyleIdx="0" presStyleCnt="4"/>
      <dgm:spPr/>
    </dgm:pt>
    <dgm:pt modelId="{F2BE860D-FD8E-4F2C-B26C-F253DDBE2A2C}" type="pres">
      <dgm:prSet presAssocID="{891957ED-136D-4B11-A906-929D603EF59E}" presName="connectorText" presStyleLbl="sibTrans2D1" presStyleIdx="0" presStyleCnt="4"/>
      <dgm:spPr/>
    </dgm:pt>
    <dgm:pt modelId="{323059EB-A0DE-4D68-92D3-FDB771D5DABD}" type="pres">
      <dgm:prSet presAssocID="{334D04FC-8622-45A8-866D-EAA5CDA6AC6E}" presName="node" presStyleLbl="node1" presStyleIdx="0" presStyleCnt="4" custRadScaleRad="128607" custRadScaleInc="161201">
        <dgm:presLayoutVars>
          <dgm:bulletEnabled val="1"/>
        </dgm:presLayoutVars>
      </dgm:prSet>
      <dgm:spPr/>
    </dgm:pt>
    <dgm:pt modelId="{F0B4F651-2FF8-4693-AD64-37A604CE7D81}" type="pres">
      <dgm:prSet presAssocID="{D050630A-E3A0-4549-A19E-F6286C8F1C53}" presName="parTrans" presStyleLbl="sibTrans2D1" presStyleIdx="1" presStyleCnt="4"/>
      <dgm:spPr/>
    </dgm:pt>
    <dgm:pt modelId="{A86215EF-4BE5-45C3-9222-04994AD4FD7F}" type="pres">
      <dgm:prSet presAssocID="{D050630A-E3A0-4549-A19E-F6286C8F1C53}" presName="connectorText" presStyleLbl="sibTrans2D1" presStyleIdx="1" presStyleCnt="4"/>
      <dgm:spPr/>
    </dgm:pt>
    <dgm:pt modelId="{1B956CD7-323F-4AF7-9657-C56C3EE746E0}" type="pres">
      <dgm:prSet presAssocID="{F6544B3C-D5E9-48CC-ABD5-82E7FF709A8E}" presName="node" presStyleLbl="node1" presStyleIdx="1" presStyleCnt="4" custRadScaleRad="109068" custRadScaleInc="83501">
        <dgm:presLayoutVars>
          <dgm:bulletEnabled val="1"/>
        </dgm:presLayoutVars>
      </dgm:prSet>
      <dgm:spPr/>
    </dgm:pt>
    <dgm:pt modelId="{A1544711-A34B-4205-ABD3-22FF8AADC13F}" type="pres">
      <dgm:prSet presAssocID="{704458A6-F965-402D-A68F-81878B0C9AF0}" presName="parTrans" presStyleLbl="sibTrans2D1" presStyleIdx="2" presStyleCnt="4"/>
      <dgm:spPr/>
    </dgm:pt>
    <dgm:pt modelId="{DC43960E-F72F-4343-9462-91DD97397C0A}" type="pres">
      <dgm:prSet presAssocID="{704458A6-F965-402D-A68F-81878B0C9AF0}" presName="connectorText" presStyleLbl="sibTrans2D1" presStyleIdx="2" presStyleCnt="4"/>
      <dgm:spPr/>
    </dgm:pt>
    <dgm:pt modelId="{E908FED5-66D9-4981-9D54-29EC140EE4B7}" type="pres">
      <dgm:prSet presAssocID="{29D403FD-B64F-440B-99D4-53449E915FBF}" presName="node" presStyleLbl="node1" presStyleIdx="2" presStyleCnt="4" custRadScaleRad="114997" custRadScaleInc="116488">
        <dgm:presLayoutVars>
          <dgm:bulletEnabled val="1"/>
        </dgm:presLayoutVars>
      </dgm:prSet>
      <dgm:spPr/>
    </dgm:pt>
    <dgm:pt modelId="{D639CA76-14BA-4E21-B5BD-A459164DD225}" type="pres">
      <dgm:prSet presAssocID="{8BC3505B-8AEF-4BE7-A973-1A7E621008C3}" presName="parTrans" presStyleLbl="sibTrans2D1" presStyleIdx="3" presStyleCnt="4"/>
      <dgm:spPr/>
    </dgm:pt>
    <dgm:pt modelId="{90743AED-543A-4CB1-89D5-980606427A1A}" type="pres">
      <dgm:prSet presAssocID="{8BC3505B-8AEF-4BE7-A973-1A7E621008C3}" presName="connectorText" presStyleLbl="sibTrans2D1" presStyleIdx="3" presStyleCnt="4"/>
      <dgm:spPr/>
    </dgm:pt>
    <dgm:pt modelId="{5F6A2EAF-6937-4985-AF1D-C608DDDE47A8}" type="pres">
      <dgm:prSet presAssocID="{60CFA6A6-21AB-416A-9CB7-8F624FBCB144}" presName="node" presStyleLbl="node1" presStyleIdx="3" presStyleCnt="4" custRadScaleRad="144482" custRadScaleInc="38859">
        <dgm:presLayoutVars>
          <dgm:bulletEnabled val="1"/>
        </dgm:presLayoutVars>
      </dgm:prSet>
      <dgm:spPr/>
    </dgm:pt>
  </dgm:ptLst>
  <dgm:cxnLst>
    <dgm:cxn modelId="{A8229F2A-2786-497F-961F-176A763BBAF9}" type="presOf" srcId="{60CFA6A6-21AB-416A-9CB7-8F624FBCB144}" destId="{5F6A2EAF-6937-4985-AF1D-C608DDDE47A8}" srcOrd="0" destOrd="0" presId="urn:microsoft.com/office/officeart/2005/8/layout/radial5"/>
    <dgm:cxn modelId="{1C43872F-B691-4CAF-8B1D-B980AF12DC38}" type="presOf" srcId="{891957ED-136D-4B11-A906-929D603EF59E}" destId="{F2BE860D-FD8E-4F2C-B26C-F253DDBE2A2C}" srcOrd="1" destOrd="0" presId="urn:microsoft.com/office/officeart/2005/8/layout/radial5"/>
    <dgm:cxn modelId="{D5519D3B-F4D6-4895-94DD-7DB43DBF57DD}" type="presOf" srcId="{29D403FD-B64F-440B-99D4-53449E915FBF}" destId="{E908FED5-66D9-4981-9D54-29EC140EE4B7}" srcOrd="0" destOrd="0" presId="urn:microsoft.com/office/officeart/2005/8/layout/radial5"/>
    <dgm:cxn modelId="{0054746C-AFD0-420E-8FE2-5DDFD4D0E638}" srcId="{BE9F944C-8A6E-470F-8E33-524FAEA18265}" destId="{ECAEC555-A82D-4856-90A2-5F98767FFAF9}" srcOrd="0" destOrd="0" parTransId="{605389F2-8753-4D09-971B-383F95143D1F}" sibTransId="{8B753C12-EAF9-430A-B400-71BDEF4ED5F5}"/>
    <dgm:cxn modelId="{7FA57C51-30B2-48EF-9889-97C19B81CAE4}" srcId="{ECAEC555-A82D-4856-90A2-5F98767FFAF9}" destId="{334D04FC-8622-45A8-866D-EAA5CDA6AC6E}" srcOrd="0" destOrd="0" parTransId="{891957ED-136D-4B11-A906-929D603EF59E}" sibTransId="{04150CCA-09B5-436A-A6A5-4D06311D547F}"/>
    <dgm:cxn modelId="{662E7F56-E101-4E24-968D-DD17CB3DB5EC}" type="presOf" srcId="{F6544B3C-D5E9-48CC-ABD5-82E7FF709A8E}" destId="{1B956CD7-323F-4AF7-9657-C56C3EE746E0}" srcOrd="0" destOrd="0" presId="urn:microsoft.com/office/officeart/2005/8/layout/radial5"/>
    <dgm:cxn modelId="{759B0559-7006-4CD6-B5B8-B0AF4EB8BE40}" type="presOf" srcId="{334D04FC-8622-45A8-866D-EAA5CDA6AC6E}" destId="{323059EB-A0DE-4D68-92D3-FDB771D5DABD}" srcOrd="0" destOrd="0" presId="urn:microsoft.com/office/officeart/2005/8/layout/radial5"/>
    <dgm:cxn modelId="{055BDC92-BDFF-4335-88C4-C47268749542}" type="presOf" srcId="{704458A6-F965-402D-A68F-81878B0C9AF0}" destId="{A1544711-A34B-4205-ABD3-22FF8AADC13F}" srcOrd="0" destOrd="0" presId="urn:microsoft.com/office/officeart/2005/8/layout/radial5"/>
    <dgm:cxn modelId="{AE525999-C7D1-4797-9896-084E7CF33A25}" type="presOf" srcId="{8BC3505B-8AEF-4BE7-A973-1A7E621008C3}" destId="{90743AED-543A-4CB1-89D5-980606427A1A}" srcOrd="1" destOrd="0" presId="urn:microsoft.com/office/officeart/2005/8/layout/radial5"/>
    <dgm:cxn modelId="{4014B39B-B6BF-40D9-BA66-1A1F4BF0E5C5}" type="presOf" srcId="{891957ED-136D-4B11-A906-929D603EF59E}" destId="{0E089528-4341-449E-A695-FD3168CBF768}" srcOrd="0" destOrd="0" presId="urn:microsoft.com/office/officeart/2005/8/layout/radial5"/>
    <dgm:cxn modelId="{8DE5BD9D-B5A5-4AB8-91EC-C9BD513B408A}" type="presOf" srcId="{D050630A-E3A0-4549-A19E-F6286C8F1C53}" destId="{A86215EF-4BE5-45C3-9222-04994AD4FD7F}" srcOrd="1" destOrd="0" presId="urn:microsoft.com/office/officeart/2005/8/layout/radial5"/>
    <dgm:cxn modelId="{8909D2A1-CD2A-44E8-823E-C4074022454F}" type="presOf" srcId="{ECAEC555-A82D-4856-90A2-5F98767FFAF9}" destId="{210790DB-2899-4165-B6A4-A67B1D99309B}" srcOrd="0" destOrd="0" presId="urn:microsoft.com/office/officeart/2005/8/layout/radial5"/>
    <dgm:cxn modelId="{69E8F7A4-C60F-4C2F-8C8A-74F00B47CCBA}" type="presOf" srcId="{704458A6-F965-402D-A68F-81878B0C9AF0}" destId="{DC43960E-F72F-4343-9462-91DD97397C0A}" srcOrd="1" destOrd="0" presId="urn:microsoft.com/office/officeart/2005/8/layout/radial5"/>
    <dgm:cxn modelId="{1365B5B3-2213-4713-8007-BAD9215881FA}" type="presOf" srcId="{BE9F944C-8A6E-470F-8E33-524FAEA18265}" destId="{E337FF33-347B-474B-AA6A-1976689C6E3B}" srcOrd="0" destOrd="0" presId="urn:microsoft.com/office/officeart/2005/8/layout/radial5"/>
    <dgm:cxn modelId="{B177BDB3-2E00-4BC0-861C-F00C5CB332A0}" srcId="{ECAEC555-A82D-4856-90A2-5F98767FFAF9}" destId="{29D403FD-B64F-440B-99D4-53449E915FBF}" srcOrd="2" destOrd="0" parTransId="{704458A6-F965-402D-A68F-81878B0C9AF0}" sibTransId="{7AAEE6C8-14C8-49AC-83CB-7155ADFF217C}"/>
    <dgm:cxn modelId="{6F7578BE-90FD-4709-BCF5-FED7BD0138C1}" srcId="{ECAEC555-A82D-4856-90A2-5F98767FFAF9}" destId="{F6544B3C-D5E9-48CC-ABD5-82E7FF709A8E}" srcOrd="1" destOrd="0" parTransId="{D050630A-E3A0-4549-A19E-F6286C8F1C53}" sibTransId="{AFF83616-42CE-43B4-98DF-0A3F5110ECF3}"/>
    <dgm:cxn modelId="{D6D80BCA-849E-4CF1-8F09-9141F67675AD}" type="presOf" srcId="{8BC3505B-8AEF-4BE7-A973-1A7E621008C3}" destId="{D639CA76-14BA-4E21-B5BD-A459164DD225}" srcOrd="0" destOrd="0" presId="urn:microsoft.com/office/officeart/2005/8/layout/radial5"/>
    <dgm:cxn modelId="{B6D1CCE6-CBEA-474A-98AA-4E52E2D16E2A}" srcId="{ECAEC555-A82D-4856-90A2-5F98767FFAF9}" destId="{60CFA6A6-21AB-416A-9CB7-8F624FBCB144}" srcOrd="3" destOrd="0" parTransId="{8BC3505B-8AEF-4BE7-A973-1A7E621008C3}" sibTransId="{4033DDAA-BD2C-4130-BC10-E258A1A58E20}"/>
    <dgm:cxn modelId="{34CB83E8-375E-486E-A834-8FE0EDA27955}" type="presOf" srcId="{D050630A-E3A0-4549-A19E-F6286C8F1C53}" destId="{F0B4F651-2FF8-4693-AD64-37A604CE7D81}" srcOrd="0" destOrd="0" presId="urn:microsoft.com/office/officeart/2005/8/layout/radial5"/>
    <dgm:cxn modelId="{BCF05339-3CEF-41A7-BAB7-1489B12B7666}" type="presParOf" srcId="{E337FF33-347B-474B-AA6A-1976689C6E3B}" destId="{210790DB-2899-4165-B6A4-A67B1D99309B}" srcOrd="0" destOrd="0" presId="urn:microsoft.com/office/officeart/2005/8/layout/radial5"/>
    <dgm:cxn modelId="{B5D33913-C326-47D9-B4D6-C1EA6340F910}" type="presParOf" srcId="{E337FF33-347B-474B-AA6A-1976689C6E3B}" destId="{0E089528-4341-449E-A695-FD3168CBF768}" srcOrd="1" destOrd="0" presId="urn:microsoft.com/office/officeart/2005/8/layout/radial5"/>
    <dgm:cxn modelId="{EB035921-FB39-4E23-AF13-3F9E525AB5EB}" type="presParOf" srcId="{0E089528-4341-449E-A695-FD3168CBF768}" destId="{F2BE860D-FD8E-4F2C-B26C-F253DDBE2A2C}" srcOrd="0" destOrd="0" presId="urn:microsoft.com/office/officeart/2005/8/layout/radial5"/>
    <dgm:cxn modelId="{CAD11D83-49C5-4FB1-B0BD-C0C883DE3AF6}" type="presParOf" srcId="{E337FF33-347B-474B-AA6A-1976689C6E3B}" destId="{323059EB-A0DE-4D68-92D3-FDB771D5DABD}" srcOrd="2" destOrd="0" presId="urn:microsoft.com/office/officeart/2005/8/layout/radial5"/>
    <dgm:cxn modelId="{832580FE-9424-462F-9400-62122B03418A}" type="presParOf" srcId="{E337FF33-347B-474B-AA6A-1976689C6E3B}" destId="{F0B4F651-2FF8-4693-AD64-37A604CE7D81}" srcOrd="3" destOrd="0" presId="urn:microsoft.com/office/officeart/2005/8/layout/radial5"/>
    <dgm:cxn modelId="{A90F3271-F196-4975-B35D-E2B762D0D0C4}" type="presParOf" srcId="{F0B4F651-2FF8-4693-AD64-37A604CE7D81}" destId="{A86215EF-4BE5-45C3-9222-04994AD4FD7F}" srcOrd="0" destOrd="0" presId="urn:microsoft.com/office/officeart/2005/8/layout/radial5"/>
    <dgm:cxn modelId="{57A19831-2D8A-4D51-81E1-7425F6CBB5A8}" type="presParOf" srcId="{E337FF33-347B-474B-AA6A-1976689C6E3B}" destId="{1B956CD7-323F-4AF7-9657-C56C3EE746E0}" srcOrd="4" destOrd="0" presId="urn:microsoft.com/office/officeart/2005/8/layout/radial5"/>
    <dgm:cxn modelId="{C5AD18AF-B716-4AF7-A677-56498E0CFB1A}" type="presParOf" srcId="{E337FF33-347B-474B-AA6A-1976689C6E3B}" destId="{A1544711-A34B-4205-ABD3-22FF8AADC13F}" srcOrd="5" destOrd="0" presId="urn:microsoft.com/office/officeart/2005/8/layout/radial5"/>
    <dgm:cxn modelId="{F232E3D8-8C59-4080-A378-EC7C1CF85422}" type="presParOf" srcId="{A1544711-A34B-4205-ABD3-22FF8AADC13F}" destId="{DC43960E-F72F-4343-9462-91DD97397C0A}" srcOrd="0" destOrd="0" presId="urn:microsoft.com/office/officeart/2005/8/layout/radial5"/>
    <dgm:cxn modelId="{7BB6A090-F0F6-4DBF-8D1C-99BC6540B362}" type="presParOf" srcId="{E337FF33-347B-474B-AA6A-1976689C6E3B}" destId="{E908FED5-66D9-4981-9D54-29EC140EE4B7}" srcOrd="6" destOrd="0" presId="urn:microsoft.com/office/officeart/2005/8/layout/radial5"/>
    <dgm:cxn modelId="{B40CE09E-43E1-4EA5-90A9-8E51E29C54BF}" type="presParOf" srcId="{E337FF33-347B-474B-AA6A-1976689C6E3B}" destId="{D639CA76-14BA-4E21-B5BD-A459164DD225}" srcOrd="7" destOrd="0" presId="urn:microsoft.com/office/officeart/2005/8/layout/radial5"/>
    <dgm:cxn modelId="{23602688-2C96-455B-8959-6BE33AFDEB2A}" type="presParOf" srcId="{D639CA76-14BA-4E21-B5BD-A459164DD225}" destId="{90743AED-543A-4CB1-89D5-980606427A1A}" srcOrd="0" destOrd="0" presId="urn:microsoft.com/office/officeart/2005/8/layout/radial5"/>
    <dgm:cxn modelId="{5D0F7CEC-6CF2-40BE-8EF7-0189EE183D6F}" type="presParOf" srcId="{E337FF33-347B-474B-AA6A-1976689C6E3B}" destId="{5F6A2EAF-6937-4985-AF1D-C608DDDE47A8}"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2EB46C-4789-49C1-9BF6-D30A9AA7C3D3}" type="doc">
      <dgm:prSet loTypeId="urn:microsoft.com/office/officeart/2005/8/layout/hList6" loCatId="list" qsTypeId="urn:microsoft.com/office/officeart/2005/8/quickstyle/simple1" qsCatId="simple" csTypeId="urn:microsoft.com/office/officeart/2005/8/colors/accent5_4" csCatId="accent5" phldr="1"/>
      <dgm:spPr/>
      <dgm:t>
        <a:bodyPr/>
        <a:lstStyle/>
        <a:p>
          <a:endParaRPr lang="en-US"/>
        </a:p>
      </dgm:t>
    </dgm:pt>
    <dgm:pt modelId="{C8BA2291-696F-4647-B4F2-7F662AAA08A1}">
      <dgm:prSet phldrT="[Text]" custT="1"/>
      <dgm:spPr>
        <a:solidFill>
          <a:schemeClr val="tx2">
            <a:lumMod val="40000"/>
            <a:lumOff val="60000"/>
          </a:schemeClr>
        </a:solidFill>
      </dgm:spPr>
      <dgm:t>
        <a:bodyPr/>
        <a:lstStyle/>
        <a:p>
          <a:r>
            <a:rPr lang="en-US" sz="2000" b="1" dirty="0">
              <a:solidFill>
                <a:schemeClr val="tx1"/>
              </a:solidFill>
            </a:rPr>
            <a:t>Data presentation is an essential step before further statistical analysis is carried out</a:t>
          </a:r>
        </a:p>
      </dgm:t>
    </dgm:pt>
    <dgm:pt modelId="{BBDF2CA3-7FD4-442C-A6D3-9294CBA1B7BF}" type="parTrans" cxnId="{F3F9E232-D2C5-4D62-BCCD-EA2A5378B6FB}">
      <dgm:prSet/>
      <dgm:spPr/>
      <dgm:t>
        <a:bodyPr/>
        <a:lstStyle/>
        <a:p>
          <a:endParaRPr lang="en-US" b="1"/>
        </a:p>
      </dgm:t>
    </dgm:pt>
    <dgm:pt modelId="{CAD22001-136C-4C66-919E-29D8CA50CB6F}" type="sibTrans" cxnId="{F3F9E232-D2C5-4D62-BCCD-EA2A5378B6FB}">
      <dgm:prSet/>
      <dgm:spPr/>
      <dgm:t>
        <a:bodyPr/>
        <a:lstStyle/>
        <a:p>
          <a:endParaRPr lang="en-US" b="1"/>
        </a:p>
      </dgm:t>
    </dgm:pt>
    <dgm:pt modelId="{0D5A36F1-AF2E-4C05-A48F-AA62FEEB237A}">
      <dgm:prSet phldrT="[Text]" custT="1"/>
      <dgm:spPr>
        <a:solidFill>
          <a:schemeClr val="accent2">
            <a:lumMod val="60000"/>
            <a:lumOff val="40000"/>
          </a:schemeClr>
        </a:solidFill>
      </dgm:spPr>
      <dgm:t>
        <a:bodyPr/>
        <a:lstStyle/>
        <a:p>
          <a:r>
            <a:rPr lang="en-US" sz="2000" b="1" dirty="0">
              <a:solidFill>
                <a:schemeClr val="tx1"/>
              </a:solidFill>
            </a:rPr>
            <a:t>Some common data presentations include frequency table, bar chart, pie chart, pictograph, histogram, ogive, stem-and-leaf plot and box plot</a:t>
          </a:r>
        </a:p>
      </dgm:t>
    </dgm:pt>
    <dgm:pt modelId="{354F5DB3-0C22-4E20-849D-35DD59A25CE8}" type="parTrans" cxnId="{38DF919C-7845-4B84-8E02-879C5814EDFB}">
      <dgm:prSet/>
      <dgm:spPr/>
      <dgm:t>
        <a:bodyPr/>
        <a:lstStyle/>
        <a:p>
          <a:endParaRPr lang="en-US" b="1"/>
        </a:p>
      </dgm:t>
    </dgm:pt>
    <dgm:pt modelId="{90B2EC28-902C-4E56-BDB0-FE79628651EF}" type="sibTrans" cxnId="{38DF919C-7845-4B84-8E02-879C5814EDFB}">
      <dgm:prSet/>
      <dgm:spPr/>
      <dgm:t>
        <a:bodyPr/>
        <a:lstStyle/>
        <a:p>
          <a:endParaRPr lang="en-US" b="1"/>
        </a:p>
      </dgm:t>
    </dgm:pt>
    <dgm:pt modelId="{1B430A1C-B690-44EA-A6F8-9CCC6F3BEB8E}">
      <dgm:prSet phldrT="[Text]" custT="1"/>
      <dgm:spPr/>
      <dgm:t>
        <a:bodyPr/>
        <a:lstStyle/>
        <a:p>
          <a:r>
            <a:rPr lang="en-US" sz="2000" b="1" dirty="0">
              <a:solidFill>
                <a:schemeClr val="tx1"/>
              </a:solidFill>
            </a:rPr>
            <a:t>Data can be more easily to read, see and compare </a:t>
          </a:r>
        </a:p>
      </dgm:t>
    </dgm:pt>
    <dgm:pt modelId="{B214C8F4-2D11-43E7-817A-FC52AF263349}" type="parTrans" cxnId="{109E327F-A2F4-4FFB-B336-069F05BA41BD}">
      <dgm:prSet/>
      <dgm:spPr/>
      <dgm:t>
        <a:bodyPr/>
        <a:lstStyle/>
        <a:p>
          <a:endParaRPr lang="en-US" b="1"/>
        </a:p>
      </dgm:t>
    </dgm:pt>
    <dgm:pt modelId="{DC1A90AB-D178-4E86-9129-FE3D6DE31F77}" type="sibTrans" cxnId="{109E327F-A2F4-4FFB-B336-069F05BA41BD}">
      <dgm:prSet/>
      <dgm:spPr/>
      <dgm:t>
        <a:bodyPr/>
        <a:lstStyle/>
        <a:p>
          <a:endParaRPr lang="en-US" b="1"/>
        </a:p>
      </dgm:t>
    </dgm:pt>
    <dgm:pt modelId="{DAC0F500-736E-444A-9B6E-1F5EA497B5E5}" type="pres">
      <dgm:prSet presAssocID="{6F2EB46C-4789-49C1-9BF6-D30A9AA7C3D3}" presName="Name0" presStyleCnt="0">
        <dgm:presLayoutVars>
          <dgm:dir/>
          <dgm:resizeHandles val="exact"/>
        </dgm:presLayoutVars>
      </dgm:prSet>
      <dgm:spPr/>
    </dgm:pt>
    <dgm:pt modelId="{172DEB5A-9CAA-431A-8709-A14FF2FC7EE2}" type="pres">
      <dgm:prSet presAssocID="{C8BA2291-696F-4647-B4F2-7F662AAA08A1}" presName="node" presStyleLbl="node1" presStyleIdx="0" presStyleCnt="3">
        <dgm:presLayoutVars>
          <dgm:bulletEnabled val="1"/>
        </dgm:presLayoutVars>
      </dgm:prSet>
      <dgm:spPr/>
    </dgm:pt>
    <dgm:pt modelId="{C84F753A-20ED-423F-9A94-1AE318459412}" type="pres">
      <dgm:prSet presAssocID="{CAD22001-136C-4C66-919E-29D8CA50CB6F}" presName="sibTrans" presStyleCnt="0"/>
      <dgm:spPr/>
    </dgm:pt>
    <dgm:pt modelId="{07EC55EF-228B-44A5-956A-D3A8111E5B4A}" type="pres">
      <dgm:prSet presAssocID="{0D5A36F1-AF2E-4C05-A48F-AA62FEEB237A}" presName="node" presStyleLbl="node1" presStyleIdx="1" presStyleCnt="3">
        <dgm:presLayoutVars>
          <dgm:bulletEnabled val="1"/>
        </dgm:presLayoutVars>
      </dgm:prSet>
      <dgm:spPr/>
    </dgm:pt>
    <dgm:pt modelId="{C0C46A8D-2EA7-42C4-8B22-6D8AE7D37116}" type="pres">
      <dgm:prSet presAssocID="{90B2EC28-902C-4E56-BDB0-FE79628651EF}" presName="sibTrans" presStyleCnt="0"/>
      <dgm:spPr/>
    </dgm:pt>
    <dgm:pt modelId="{4860B0A6-DC67-4ECA-8B2D-AD500E35A95B}" type="pres">
      <dgm:prSet presAssocID="{1B430A1C-B690-44EA-A6F8-9CCC6F3BEB8E}" presName="node" presStyleLbl="node1" presStyleIdx="2" presStyleCnt="3">
        <dgm:presLayoutVars>
          <dgm:bulletEnabled val="1"/>
        </dgm:presLayoutVars>
      </dgm:prSet>
      <dgm:spPr/>
    </dgm:pt>
  </dgm:ptLst>
  <dgm:cxnLst>
    <dgm:cxn modelId="{96B37B0F-AFAE-40B6-8613-7CAE5117AF3D}" type="presOf" srcId="{0D5A36F1-AF2E-4C05-A48F-AA62FEEB237A}" destId="{07EC55EF-228B-44A5-956A-D3A8111E5B4A}" srcOrd="0" destOrd="0" presId="urn:microsoft.com/office/officeart/2005/8/layout/hList6"/>
    <dgm:cxn modelId="{DF666531-4A9F-458F-9A57-007DB12A1EF1}" type="presOf" srcId="{C8BA2291-696F-4647-B4F2-7F662AAA08A1}" destId="{172DEB5A-9CAA-431A-8709-A14FF2FC7EE2}" srcOrd="0" destOrd="0" presId="urn:microsoft.com/office/officeart/2005/8/layout/hList6"/>
    <dgm:cxn modelId="{F3F9E232-D2C5-4D62-BCCD-EA2A5378B6FB}" srcId="{6F2EB46C-4789-49C1-9BF6-D30A9AA7C3D3}" destId="{C8BA2291-696F-4647-B4F2-7F662AAA08A1}" srcOrd="0" destOrd="0" parTransId="{BBDF2CA3-7FD4-442C-A6D3-9294CBA1B7BF}" sibTransId="{CAD22001-136C-4C66-919E-29D8CA50CB6F}"/>
    <dgm:cxn modelId="{BD6F2457-08D1-4301-AD83-CEF7A31AC5AB}" type="presOf" srcId="{1B430A1C-B690-44EA-A6F8-9CCC6F3BEB8E}" destId="{4860B0A6-DC67-4ECA-8B2D-AD500E35A95B}" srcOrd="0" destOrd="0" presId="urn:microsoft.com/office/officeart/2005/8/layout/hList6"/>
    <dgm:cxn modelId="{109E327F-A2F4-4FFB-B336-069F05BA41BD}" srcId="{6F2EB46C-4789-49C1-9BF6-D30A9AA7C3D3}" destId="{1B430A1C-B690-44EA-A6F8-9CCC6F3BEB8E}" srcOrd="2" destOrd="0" parTransId="{B214C8F4-2D11-43E7-817A-FC52AF263349}" sibTransId="{DC1A90AB-D178-4E86-9129-FE3D6DE31F77}"/>
    <dgm:cxn modelId="{494AAD91-5782-46E3-A6E7-3EB4D7A198CE}" type="presOf" srcId="{6F2EB46C-4789-49C1-9BF6-D30A9AA7C3D3}" destId="{DAC0F500-736E-444A-9B6E-1F5EA497B5E5}" srcOrd="0" destOrd="0" presId="urn:microsoft.com/office/officeart/2005/8/layout/hList6"/>
    <dgm:cxn modelId="{38DF919C-7845-4B84-8E02-879C5814EDFB}" srcId="{6F2EB46C-4789-49C1-9BF6-D30A9AA7C3D3}" destId="{0D5A36F1-AF2E-4C05-A48F-AA62FEEB237A}" srcOrd="1" destOrd="0" parTransId="{354F5DB3-0C22-4E20-849D-35DD59A25CE8}" sibTransId="{90B2EC28-902C-4E56-BDB0-FE79628651EF}"/>
    <dgm:cxn modelId="{746CC7C8-8975-4092-AD01-DE14D4F1E22A}" type="presParOf" srcId="{DAC0F500-736E-444A-9B6E-1F5EA497B5E5}" destId="{172DEB5A-9CAA-431A-8709-A14FF2FC7EE2}" srcOrd="0" destOrd="0" presId="urn:microsoft.com/office/officeart/2005/8/layout/hList6"/>
    <dgm:cxn modelId="{7D70A5C4-F60A-4056-94BF-C3572D95FC29}" type="presParOf" srcId="{DAC0F500-736E-444A-9B6E-1F5EA497B5E5}" destId="{C84F753A-20ED-423F-9A94-1AE318459412}" srcOrd="1" destOrd="0" presId="urn:microsoft.com/office/officeart/2005/8/layout/hList6"/>
    <dgm:cxn modelId="{DBEC9092-783F-436B-92B4-2A55A9B61B74}" type="presParOf" srcId="{DAC0F500-736E-444A-9B6E-1F5EA497B5E5}" destId="{07EC55EF-228B-44A5-956A-D3A8111E5B4A}" srcOrd="2" destOrd="0" presId="urn:microsoft.com/office/officeart/2005/8/layout/hList6"/>
    <dgm:cxn modelId="{B8B000A8-D86F-40DB-AD8E-FACEEDF04AB0}" type="presParOf" srcId="{DAC0F500-736E-444A-9B6E-1F5EA497B5E5}" destId="{C0C46A8D-2EA7-42C4-8B22-6D8AE7D37116}" srcOrd="3" destOrd="0" presId="urn:microsoft.com/office/officeart/2005/8/layout/hList6"/>
    <dgm:cxn modelId="{5BB4EE77-15BC-474A-B0AA-22C3489B7567}" type="presParOf" srcId="{DAC0F500-736E-444A-9B6E-1F5EA497B5E5}" destId="{4860B0A6-DC67-4ECA-8B2D-AD500E35A95B}"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2EB46C-4789-49C1-9BF6-D30A9AA7C3D3}" type="doc">
      <dgm:prSet loTypeId="urn:microsoft.com/office/officeart/2005/8/layout/hList6" loCatId="list" qsTypeId="urn:microsoft.com/office/officeart/2005/8/quickstyle/simple1" qsCatId="simple" csTypeId="urn:microsoft.com/office/officeart/2005/8/colors/accent5_4" csCatId="accent5" phldr="1"/>
      <dgm:spPr/>
      <dgm:t>
        <a:bodyPr/>
        <a:lstStyle/>
        <a:p>
          <a:endParaRPr lang="en-US"/>
        </a:p>
      </dgm:t>
    </dgm:pt>
    <dgm:pt modelId="{C8BA2291-696F-4647-B4F2-7F662AAA08A1}">
      <dgm:prSet phldrT="[Text]" custT="1"/>
      <dgm:spPr>
        <a:solidFill>
          <a:schemeClr val="accent3">
            <a:lumMod val="60000"/>
            <a:lumOff val="40000"/>
          </a:schemeClr>
        </a:solidFill>
      </dgm:spPr>
      <dgm:t>
        <a:bodyPr/>
        <a:lstStyle/>
        <a:p>
          <a:pPr algn="l"/>
          <a:r>
            <a:rPr lang="en-US" sz="2400" dirty="0">
              <a:solidFill>
                <a:schemeClr val="tx1"/>
              </a:solidFill>
            </a:rPr>
            <a:t>A survey of 500 commuters is conducted to know preference towards a new traffic system. From 500 commuters, 200 are males. The result shows that 50% of the male commuters preferred the new system and 45% preferred the old system. Majority of the female commuters (75%) preferred the new system and only 2% of them do not have any preference. Develop a contingency table to summarize the above information</a:t>
          </a:r>
          <a:r>
            <a:rPr lang="en-US" sz="2000" dirty="0">
              <a:solidFill>
                <a:schemeClr val="tx1"/>
              </a:solidFill>
            </a:rPr>
            <a:t>.  </a:t>
          </a:r>
        </a:p>
      </dgm:t>
    </dgm:pt>
    <dgm:pt modelId="{BBDF2CA3-7FD4-442C-A6D3-9294CBA1B7BF}" type="parTrans" cxnId="{F3F9E232-D2C5-4D62-BCCD-EA2A5378B6FB}">
      <dgm:prSet/>
      <dgm:spPr/>
      <dgm:t>
        <a:bodyPr/>
        <a:lstStyle/>
        <a:p>
          <a:endParaRPr lang="en-US"/>
        </a:p>
      </dgm:t>
    </dgm:pt>
    <dgm:pt modelId="{CAD22001-136C-4C66-919E-29D8CA50CB6F}" type="sibTrans" cxnId="{F3F9E232-D2C5-4D62-BCCD-EA2A5378B6FB}">
      <dgm:prSet/>
      <dgm:spPr/>
      <dgm:t>
        <a:bodyPr/>
        <a:lstStyle/>
        <a:p>
          <a:endParaRPr lang="en-US"/>
        </a:p>
      </dgm:t>
    </dgm:pt>
    <dgm:pt modelId="{DAC0F500-736E-444A-9B6E-1F5EA497B5E5}" type="pres">
      <dgm:prSet presAssocID="{6F2EB46C-4789-49C1-9BF6-D30A9AA7C3D3}" presName="Name0" presStyleCnt="0">
        <dgm:presLayoutVars>
          <dgm:dir/>
          <dgm:resizeHandles val="exact"/>
        </dgm:presLayoutVars>
      </dgm:prSet>
      <dgm:spPr/>
    </dgm:pt>
    <dgm:pt modelId="{172DEB5A-9CAA-431A-8709-A14FF2FC7EE2}" type="pres">
      <dgm:prSet presAssocID="{C8BA2291-696F-4647-B4F2-7F662AAA08A1}" presName="node" presStyleLbl="node1" presStyleIdx="0" presStyleCnt="1" custScaleX="100098">
        <dgm:presLayoutVars>
          <dgm:bulletEnabled val="1"/>
        </dgm:presLayoutVars>
      </dgm:prSet>
      <dgm:spPr/>
    </dgm:pt>
  </dgm:ptLst>
  <dgm:cxnLst>
    <dgm:cxn modelId="{DAEA0718-00FC-4F71-97DC-9ABE9F8708FD}" type="presOf" srcId="{6F2EB46C-4789-49C1-9BF6-D30A9AA7C3D3}" destId="{DAC0F500-736E-444A-9B6E-1F5EA497B5E5}" srcOrd="0" destOrd="0" presId="urn:microsoft.com/office/officeart/2005/8/layout/hList6"/>
    <dgm:cxn modelId="{F3F9E232-D2C5-4D62-BCCD-EA2A5378B6FB}" srcId="{6F2EB46C-4789-49C1-9BF6-D30A9AA7C3D3}" destId="{C8BA2291-696F-4647-B4F2-7F662AAA08A1}" srcOrd="0" destOrd="0" parTransId="{BBDF2CA3-7FD4-442C-A6D3-9294CBA1B7BF}" sibTransId="{CAD22001-136C-4C66-919E-29D8CA50CB6F}"/>
    <dgm:cxn modelId="{F07494A2-C345-4D3A-8301-65346A68EBCF}" type="presOf" srcId="{C8BA2291-696F-4647-B4F2-7F662AAA08A1}" destId="{172DEB5A-9CAA-431A-8709-A14FF2FC7EE2}" srcOrd="0" destOrd="0" presId="urn:microsoft.com/office/officeart/2005/8/layout/hList6"/>
    <dgm:cxn modelId="{4C219130-B59C-4B90-B262-1881AFD86E68}" type="presParOf" srcId="{DAC0F500-736E-444A-9B6E-1F5EA497B5E5}" destId="{172DEB5A-9CAA-431A-8709-A14FF2FC7EE2}"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B053CF-2560-4717-AB58-A2EDF55A0277}" type="doc">
      <dgm:prSet loTypeId="urn:microsoft.com/office/officeart/2005/8/layout/lProcess3" loCatId="process" qsTypeId="urn:microsoft.com/office/officeart/2005/8/quickstyle/simple1" qsCatId="simple" csTypeId="urn:microsoft.com/office/officeart/2005/8/colors/accent2_4" csCatId="accent2" phldr="1"/>
      <dgm:spPr/>
      <dgm:t>
        <a:bodyPr/>
        <a:lstStyle/>
        <a:p>
          <a:endParaRPr lang="en-US"/>
        </a:p>
      </dgm:t>
    </dgm:pt>
    <dgm:pt modelId="{E7575713-715E-4787-AFB8-9F63C4958A29}">
      <dgm:prSet phldrT="[Text]" custT="1"/>
      <dgm:spPr>
        <a:solidFill>
          <a:schemeClr val="accent2"/>
        </a:solidFill>
      </dgm:spPr>
      <dgm:t>
        <a:bodyPr/>
        <a:lstStyle/>
        <a:p>
          <a:r>
            <a:rPr lang="en-US" sz="2000" b="1" dirty="0"/>
            <a:t>ELEMENT </a:t>
          </a:r>
        </a:p>
        <a:p>
          <a:r>
            <a:rPr lang="en-US" sz="2000" b="1" dirty="0"/>
            <a:t>( EXPERIMENTAL UNIT)</a:t>
          </a:r>
        </a:p>
      </dgm:t>
    </dgm:pt>
    <dgm:pt modelId="{D126739E-4AED-4DA8-BFA2-D00802DAD256}" type="parTrans" cxnId="{1BE3A1C7-2124-446E-AFCC-02633823D508}">
      <dgm:prSet/>
      <dgm:spPr/>
      <dgm:t>
        <a:bodyPr/>
        <a:lstStyle/>
        <a:p>
          <a:endParaRPr lang="en-US"/>
        </a:p>
      </dgm:t>
    </dgm:pt>
    <dgm:pt modelId="{9201AF6E-7BFD-4B88-BCFC-0860A3FA930B}" type="sibTrans" cxnId="{1BE3A1C7-2124-446E-AFCC-02633823D508}">
      <dgm:prSet/>
      <dgm:spPr/>
      <dgm:t>
        <a:bodyPr/>
        <a:lstStyle/>
        <a:p>
          <a:endParaRPr lang="en-US"/>
        </a:p>
      </dgm:t>
    </dgm:pt>
    <dgm:pt modelId="{92E6BE69-8AB7-492D-9F0D-83177354DCD4}">
      <dgm:prSet phldrT="[Text]"/>
      <dgm:spPr/>
      <dgm:t>
        <a:bodyPr/>
        <a:lstStyle/>
        <a:p>
          <a:r>
            <a:rPr lang="en-US" dirty="0"/>
            <a:t>Objects either people or thing on which measurement is taken</a:t>
          </a:r>
        </a:p>
      </dgm:t>
    </dgm:pt>
    <dgm:pt modelId="{E1ECAD79-A163-47CD-81B1-E3D1E491E782}" type="parTrans" cxnId="{8A50E75D-982C-44E1-9807-8E5528EFE662}">
      <dgm:prSet/>
      <dgm:spPr/>
      <dgm:t>
        <a:bodyPr/>
        <a:lstStyle/>
        <a:p>
          <a:endParaRPr lang="en-US"/>
        </a:p>
      </dgm:t>
    </dgm:pt>
    <dgm:pt modelId="{97F2FD6E-5DDA-4EC2-8A70-18A3B9BDB9F9}" type="sibTrans" cxnId="{8A50E75D-982C-44E1-9807-8E5528EFE662}">
      <dgm:prSet/>
      <dgm:spPr/>
      <dgm:t>
        <a:bodyPr/>
        <a:lstStyle/>
        <a:p>
          <a:endParaRPr lang="en-US"/>
        </a:p>
      </dgm:t>
    </dgm:pt>
    <dgm:pt modelId="{B0E125F8-6A50-4BA4-BF19-5EF2C653860D}">
      <dgm:prSet phldrT="[Text]" custT="1"/>
      <dgm:spPr>
        <a:solidFill>
          <a:schemeClr val="accent2"/>
        </a:solidFill>
      </dgm:spPr>
      <dgm:t>
        <a:bodyPr/>
        <a:lstStyle/>
        <a:p>
          <a:endParaRPr lang="en-US" sz="2000" b="1" dirty="0"/>
        </a:p>
        <a:p>
          <a:endParaRPr lang="en-US" sz="2000" b="1" dirty="0"/>
        </a:p>
        <a:p>
          <a:r>
            <a:rPr lang="en-US" sz="2000" b="1" dirty="0"/>
            <a:t>CENSUS</a:t>
          </a:r>
        </a:p>
        <a:p>
          <a:endParaRPr lang="en-US" sz="4900" b="1" dirty="0"/>
        </a:p>
      </dgm:t>
    </dgm:pt>
    <dgm:pt modelId="{9E02AD94-124F-4D4C-9DD9-F498ED57F0A8}" type="parTrans" cxnId="{8114FE00-E00B-479E-9036-69CADB13B4CB}">
      <dgm:prSet/>
      <dgm:spPr/>
      <dgm:t>
        <a:bodyPr/>
        <a:lstStyle/>
        <a:p>
          <a:endParaRPr lang="en-US"/>
        </a:p>
      </dgm:t>
    </dgm:pt>
    <dgm:pt modelId="{93A140CD-3DC7-4E89-A528-6E08AF889911}" type="sibTrans" cxnId="{8114FE00-E00B-479E-9036-69CADB13B4CB}">
      <dgm:prSet/>
      <dgm:spPr/>
      <dgm:t>
        <a:bodyPr/>
        <a:lstStyle/>
        <a:p>
          <a:endParaRPr lang="en-US"/>
        </a:p>
      </dgm:t>
    </dgm:pt>
    <dgm:pt modelId="{594841FC-5F18-42EB-B9F7-E16FC1B6378F}">
      <dgm:prSet phldrT="[Text]"/>
      <dgm:spPr/>
      <dgm:t>
        <a:bodyPr/>
        <a:lstStyle/>
        <a:p>
          <a:r>
            <a:rPr lang="en-US" dirty="0"/>
            <a:t>Conducted to measure a variable for every item in the population of interest.</a:t>
          </a:r>
        </a:p>
      </dgm:t>
    </dgm:pt>
    <dgm:pt modelId="{EC1C78CD-0ECA-4590-B70C-541B8EDB8E31}" type="parTrans" cxnId="{3AFBE77F-E657-4D8B-A860-DB167A5DC112}">
      <dgm:prSet/>
      <dgm:spPr/>
      <dgm:t>
        <a:bodyPr/>
        <a:lstStyle/>
        <a:p>
          <a:endParaRPr lang="en-US"/>
        </a:p>
      </dgm:t>
    </dgm:pt>
    <dgm:pt modelId="{19052DD4-434B-4041-ADDE-3753566D3EC5}" type="sibTrans" cxnId="{3AFBE77F-E657-4D8B-A860-DB167A5DC112}">
      <dgm:prSet/>
      <dgm:spPr/>
      <dgm:t>
        <a:bodyPr/>
        <a:lstStyle/>
        <a:p>
          <a:endParaRPr lang="en-US"/>
        </a:p>
      </dgm:t>
    </dgm:pt>
    <dgm:pt modelId="{20AFFA00-4387-4B1F-A006-49A8E25AB38F}">
      <dgm:prSet phldrT="[Text]" custT="1"/>
      <dgm:spPr>
        <a:solidFill>
          <a:schemeClr val="accent2"/>
        </a:solidFill>
      </dgm:spPr>
      <dgm:t>
        <a:bodyPr/>
        <a:lstStyle/>
        <a:p>
          <a:r>
            <a:rPr lang="en-US" sz="2000" b="1" dirty="0"/>
            <a:t>SAMPLE SURVEY</a:t>
          </a:r>
        </a:p>
      </dgm:t>
    </dgm:pt>
    <dgm:pt modelId="{0F71F1D3-7423-4FD8-971A-1CD6E3353665}" type="parTrans" cxnId="{9AE1774B-980D-4C2F-A8BF-6348A8470012}">
      <dgm:prSet/>
      <dgm:spPr/>
      <dgm:t>
        <a:bodyPr/>
        <a:lstStyle/>
        <a:p>
          <a:endParaRPr lang="en-US"/>
        </a:p>
      </dgm:t>
    </dgm:pt>
    <dgm:pt modelId="{0B981005-5FD4-4568-A21A-1D5D4A140765}" type="sibTrans" cxnId="{9AE1774B-980D-4C2F-A8BF-6348A8470012}">
      <dgm:prSet/>
      <dgm:spPr/>
      <dgm:t>
        <a:bodyPr/>
        <a:lstStyle/>
        <a:p>
          <a:endParaRPr lang="en-US"/>
        </a:p>
      </dgm:t>
    </dgm:pt>
    <dgm:pt modelId="{A264B863-FD7B-4F7A-8C86-2184E48AB7D1}">
      <dgm:prSet phldrT="[Text]"/>
      <dgm:spPr/>
      <dgm:t>
        <a:bodyPr/>
        <a:lstStyle/>
        <a:p>
          <a:r>
            <a:rPr lang="en-US" dirty="0"/>
            <a:t>A study involves a subgroup or sample of a population</a:t>
          </a:r>
        </a:p>
      </dgm:t>
    </dgm:pt>
    <dgm:pt modelId="{078955A1-F26A-4D85-936F-D80BB71BDA74}" type="parTrans" cxnId="{A3330718-9DA4-4BD7-A83D-ED198232C4A0}">
      <dgm:prSet/>
      <dgm:spPr/>
      <dgm:t>
        <a:bodyPr/>
        <a:lstStyle/>
        <a:p>
          <a:endParaRPr lang="en-US"/>
        </a:p>
      </dgm:t>
    </dgm:pt>
    <dgm:pt modelId="{60DF71BC-AAC0-4B9B-9CEE-3BEE1D8691E6}" type="sibTrans" cxnId="{A3330718-9DA4-4BD7-A83D-ED198232C4A0}">
      <dgm:prSet/>
      <dgm:spPr/>
      <dgm:t>
        <a:bodyPr/>
        <a:lstStyle/>
        <a:p>
          <a:endParaRPr lang="en-US"/>
        </a:p>
      </dgm:t>
    </dgm:pt>
    <dgm:pt modelId="{4B23B0C6-6C04-4CD3-BEAE-D2F1C5701064}" type="pres">
      <dgm:prSet presAssocID="{70B053CF-2560-4717-AB58-A2EDF55A0277}" presName="Name0" presStyleCnt="0">
        <dgm:presLayoutVars>
          <dgm:chPref val="3"/>
          <dgm:dir/>
          <dgm:animLvl val="lvl"/>
          <dgm:resizeHandles/>
        </dgm:presLayoutVars>
      </dgm:prSet>
      <dgm:spPr/>
    </dgm:pt>
    <dgm:pt modelId="{49CFAD42-F95B-41C0-AA0D-2A8E2F20A86E}" type="pres">
      <dgm:prSet presAssocID="{E7575713-715E-4787-AFB8-9F63C4958A29}" presName="horFlow" presStyleCnt="0"/>
      <dgm:spPr/>
    </dgm:pt>
    <dgm:pt modelId="{5FBA2F7C-783B-4997-88BB-DFA890625DA3}" type="pres">
      <dgm:prSet presAssocID="{E7575713-715E-4787-AFB8-9F63C4958A29}" presName="bigChev" presStyleLbl="node1" presStyleIdx="0" presStyleCnt="3"/>
      <dgm:spPr/>
    </dgm:pt>
    <dgm:pt modelId="{27BCD583-A917-4306-AAB0-A90AB4B3AB9D}" type="pres">
      <dgm:prSet presAssocID="{E1ECAD79-A163-47CD-81B1-E3D1E491E782}" presName="parTrans" presStyleCnt="0"/>
      <dgm:spPr/>
    </dgm:pt>
    <dgm:pt modelId="{A356B0DC-E0FA-46F5-B9EE-28FF17414DF0}" type="pres">
      <dgm:prSet presAssocID="{92E6BE69-8AB7-492D-9F0D-83177354DCD4}" presName="node" presStyleLbl="alignAccFollowNode1" presStyleIdx="0" presStyleCnt="3">
        <dgm:presLayoutVars>
          <dgm:bulletEnabled val="1"/>
        </dgm:presLayoutVars>
      </dgm:prSet>
      <dgm:spPr/>
    </dgm:pt>
    <dgm:pt modelId="{2D56860C-6911-4CAF-B5BD-1D21C9435E59}" type="pres">
      <dgm:prSet presAssocID="{E7575713-715E-4787-AFB8-9F63C4958A29}" presName="vSp" presStyleCnt="0"/>
      <dgm:spPr/>
    </dgm:pt>
    <dgm:pt modelId="{A6EC14EF-9FB6-4ED6-AA37-BF8D9647DFE5}" type="pres">
      <dgm:prSet presAssocID="{B0E125F8-6A50-4BA4-BF19-5EF2C653860D}" presName="horFlow" presStyleCnt="0"/>
      <dgm:spPr/>
    </dgm:pt>
    <dgm:pt modelId="{F25053EF-E0A1-49A5-B88E-1E40CD06ACE6}" type="pres">
      <dgm:prSet presAssocID="{B0E125F8-6A50-4BA4-BF19-5EF2C653860D}" presName="bigChev" presStyleLbl="node1" presStyleIdx="1" presStyleCnt="3"/>
      <dgm:spPr/>
    </dgm:pt>
    <dgm:pt modelId="{35805A7B-19BB-4C97-B2EC-86B5D5EB19A9}" type="pres">
      <dgm:prSet presAssocID="{EC1C78CD-0ECA-4590-B70C-541B8EDB8E31}" presName="parTrans" presStyleCnt="0"/>
      <dgm:spPr/>
    </dgm:pt>
    <dgm:pt modelId="{7F3BD4CA-88BD-47D4-A367-0B0B812E48A0}" type="pres">
      <dgm:prSet presAssocID="{594841FC-5F18-42EB-B9F7-E16FC1B6378F}" presName="node" presStyleLbl="alignAccFollowNode1" presStyleIdx="1" presStyleCnt="3">
        <dgm:presLayoutVars>
          <dgm:bulletEnabled val="1"/>
        </dgm:presLayoutVars>
      </dgm:prSet>
      <dgm:spPr/>
    </dgm:pt>
    <dgm:pt modelId="{768C1892-C516-48EE-856A-9FA9C6AFE770}" type="pres">
      <dgm:prSet presAssocID="{B0E125F8-6A50-4BA4-BF19-5EF2C653860D}" presName="vSp" presStyleCnt="0"/>
      <dgm:spPr/>
    </dgm:pt>
    <dgm:pt modelId="{E9B363BE-9C02-48C0-ACCF-E4FFF7816A8A}" type="pres">
      <dgm:prSet presAssocID="{20AFFA00-4387-4B1F-A006-49A8E25AB38F}" presName="horFlow" presStyleCnt="0"/>
      <dgm:spPr/>
    </dgm:pt>
    <dgm:pt modelId="{6DA9BC52-1075-4E48-9D6B-3D68134C3B60}" type="pres">
      <dgm:prSet presAssocID="{20AFFA00-4387-4B1F-A006-49A8E25AB38F}" presName="bigChev" presStyleLbl="node1" presStyleIdx="2" presStyleCnt="3"/>
      <dgm:spPr/>
    </dgm:pt>
    <dgm:pt modelId="{452D31F2-CEDF-4697-B4B4-2812C493E0A5}" type="pres">
      <dgm:prSet presAssocID="{078955A1-F26A-4D85-936F-D80BB71BDA74}" presName="parTrans" presStyleCnt="0"/>
      <dgm:spPr/>
    </dgm:pt>
    <dgm:pt modelId="{261D8400-5A2B-4AA2-B98E-AAB12E3CBA2E}" type="pres">
      <dgm:prSet presAssocID="{A264B863-FD7B-4F7A-8C86-2184E48AB7D1}" presName="node" presStyleLbl="alignAccFollowNode1" presStyleIdx="2" presStyleCnt="3">
        <dgm:presLayoutVars>
          <dgm:bulletEnabled val="1"/>
        </dgm:presLayoutVars>
      </dgm:prSet>
      <dgm:spPr/>
    </dgm:pt>
  </dgm:ptLst>
  <dgm:cxnLst>
    <dgm:cxn modelId="{8114FE00-E00B-479E-9036-69CADB13B4CB}" srcId="{70B053CF-2560-4717-AB58-A2EDF55A0277}" destId="{B0E125F8-6A50-4BA4-BF19-5EF2C653860D}" srcOrd="1" destOrd="0" parTransId="{9E02AD94-124F-4D4C-9DD9-F498ED57F0A8}" sibTransId="{93A140CD-3DC7-4E89-A528-6E08AF889911}"/>
    <dgm:cxn modelId="{BF924E17-BFDE-4DFE-86BC-C6F1710734CF}" type="presOf" srcId="{A264B863-FD7B-4F7A-8C86-2184E48AB7D1}" destId="{261D8400-5A2B-4AA2-B98E-AAB12E3CBA2E}" srcOrd="0" destOrd="0" presId="urn:microsoft.com/office/officeart/2005/8/layout/lProcess3"/>
    <dgm:cxn modelId="{A3330718-9DA4-4BD7-A83D-ED198232C4A0}" srcId="{20AFFA00-4387-4B1F-A006-49A8E25AB38F}" destId="{A264B863-FD7B-4F7A-8C86-2184E48AB7D1}" srcOrd="0" destOrd="0" parTransId="{078955A1-F26A-4D85-936F-D80BB71BDA74}" sibTransId="{60DF71BC-AAC0-4B9B-9CEE-3BEE1D8691E6}"/>
    <dgm:cxn modelId="{91A22E28-5C7E-42FC-AB34-82BFAAD86C06}" type="presOf" srcId="{20AFFA00-4387-4B1F-A006-49A8E25AB38F}" destId="{6DA9BC52-1075-4E48-9D6B-3D68134C3B60}" srcOrd="0" destOrd="0" presId="urn:microsoft.com/office/officeart/2005/8/layout/lProcess3"/>
    <dgm:cxn modelId="{885F7428-B7DC-4B3F-97AE-670C4CB62B9E}" type="presOf" srcId="{594841FC-5F18-42EB-B9F7-E16FC1B6378F}" destId="{7F3BD4CA-88BD-47D4-A367-0B0B812E48A0}" srcOrd="0" destOrd="0" presId="urn:microsoft.com/office/officeart/2005/8/layout/lProcess3"/>
    <dgm:cxn modelId="{8A50E75D-982C-44E1-9807-8E5528EFE662}" srcId="{E7575713-715E-4787-AFB8-9F63C4958A29}" destId="{92E6BE69-8AB7-492D-9F0D-83177354DCD4}" srcOrd="0" destOrd="0" parTransId="{E1ECAD79-A163-47CD-81B1-E3D1E491E782}" sibTransId="{97F2FD6E-5DDA-4EC2-8A70-18A3B9BDB9F9}"/>
    <dgm:cxn modelId="{9AE1774B-980D-4C2F-A8BF-6348A8470012}" srcId="{70B053CF-2560-4717-AB58-A2EDF55A0277}" destId="{20AFFA00-4387-4B1F-A006-49A8E25AB38F}" srcOrd="2" destOrd="0" parTransId="{0F71F1D3-7423-4FD8-971A-1CD6E3353665}" sibTransId="{0B981005-5FD4-4568-A21A-1D5D4A140765}"/>
    <dgm:cxn modelId="{C93F7C6B-B39A-40F8-96DD-AFB3E28D666A}" type="presOf" srcId="{70B053CF-2560-4717-AB58-A2EDF55A0277}" destId="{4B23B0C6-6C04-4CD3-BEAE-D2F1C5701064}" srcOrd="0" destOrd="0" presId="urn:microsoft.com/office/officeart/2005/8/layout/lProcess3"/>
    <dgm:cxn modelId="{41671657-9A1C-4AF3-9D27-7A9448A8A970}" type="presOf" srcId="{92E6BE69-8AB7-492D-9F0D-83177354DCD4}" destId="{A356B0DC-E0FA-46F5-B9EE-28FF17414DF0}" srcOrd="0" destOrd="0" presId="urn:microsoft.com/office/officeart/2005/8/layout/lProcess3"/>
    <dgm:cxn modelId="{1451D557-AD0E-43A5-B640-D2170977D7D0}" type="presOf" srcId="{B0E125F8-6A50-4BA4-BF19-5EF2C653860D}" destId="{F25053EF-E0A1-49A5-B88E-1E40CD06ACE6}" srcOrd="0" destOrd="0" presId="urn:microsoft.com/office/officeart/2005/8/layout/lProcess3"/>
    <dgm:cxn modelId="{3AFBE77F-E657-4D8B-A860-DB167A5DC112}" srcId="{B0E125F8-6A50-4BA4-BF19-5EF2C653860D}" destId="{594841FC-5F18-42EB-B9F7-E16FC1B6378F}" srcOrd="0" destOrd="0" parTransId="{EC1C78CD-0ECA-4590-B70C-541B8EDB8E31}" sibTransId="{19052DD4-434B-4041-ADDE-3753566D3EC5}"/>
    <dgm:cxn modelId="{1BE3A1C7-2124-446E-AFCC-02633823D508}" srcId="{70B053CF-2560-4717-AB58-A2EDF55A0277}" destId="{E7575713-715E-4787-AFB8-9F63C4958A29}" srcOrd="0" destOrd="0" parTransId="{D126739E-4AED-4DA8-BFA2-D00802DAD256}" sibTransId="{9201AF6E-7BFD-4B88-BCFC-0860A3FA930B}"/>
    <dgm:cxn modelId="{18515AD7-DD17-4CC6-A00C-FBE46A5CE652}" type="presOf" srcId="{E7575713-715E-4787-AFB8-9F63C4958A29}" destId="{5FBA2F7C-783B-4997-88BB-DFA890625DA3}" srcOrd="0" destOrd="0" presId="urn:microsoft.com/office/officeart/2005/8/layout/lProcess3"/>
    <dgm:cxn modelId="{88D61514-3AA8-4825-93E8-A8FD3B9BFF18}" type="presParOf" srcId="{4B23B0C6-6C04-4CD3-BEAE-D2F1C5701064}" destId="{49CFAD42-F95B-41C0-AA0D-2A8E2F20A86E}" srcOrd="0" destOrd="0" presId="urn:microsoft.com/office/officeart/2005/8/layout/lProcess3"/>
    <dgm:cxn modelId="{FBC23F56-BCFA-4F34-A3DC-FE8A151F6AB1}" type="presParOf" srcId="{49CFAD42-F95B-41C0-AA0D-2A8E2F20A86E}" destId="{5FBA2F7C-783B-4997-88BB-DFA890625DA3}" srcOrd="0" destOrd="0" presId="urn:microsoft.com/office/officeart/2005/8/layout/lProcess3"/>
    <dgm:cxn modelId="{769C7FC9-6EBE-4B3E-A281-F9732B92CB4C}" type="presParOf" srcId="{49CFAD42-F95B-41C0-AA0D-2A8E2F20A86E}" destId="{27BCD583-A917-4306-AAB0-A90AB4B3AB9D}" srcOrd="1" destOrd="0" presId="urn:microsoft.com/office/officeart/2005/8/layout/lProcess3"/>
    <dgm:cxn modelId="{B7EF4A04-8BFB-42D9-871C-2F160EC765F6}" type="presParOf" srcId="{49CFAD42-F95B-41C0-AA0D-2A8E2F20A86E}" destId="{A356B0DC-E0FA-46F5-B9EE-28FF17414DF0}" srcOrd="2" destOrd="0" presId="urn:microsoft.com/office/officeart/2005/8/layout/lProcess3"/>
    <dgm:cxn modelId="{EB3AB5DE-B184-4C1F-B71E-F265A9446BFB}" type="presParOf" srcId="{4B23B0C6-6C04-4CD3-BEAE-D2F1C5701064}" destId="{2D56860C-6911-4CAF-B5BD-1D21C9435E59}" srcOrd="1" destOrd="0" presId="urn:microsoft.com/office/officeart/2005/8/layout/lProcess3"/>
    <dgm:cxn modelId="{18285EAA-A2D5-42DE-BF82-BA661456F5EF}" type="presParOf" srcId="{4B23B0C6-6C04-4CD3-BEAE-D2F1C5701064}" destId="{A6EC14EF-9FB6-4ED6-AA37-BF8D9647DFE5}" srcOrd="2" destOrd="0" presId="urn:microsoft.com/office/officeart/2005/8/layout/lProcess3"/>
    <dgm:cxn modelId="{903798C6-2F30-4DDD-B57E-6973C704A8F7}" type="presParOf" srcId="{A6EC14EF-9FB6-4ED6-AA37-BF8D9647DFE5}" destId="{F25053EF-E0A1-49A5-B88E-1E40CD06ACE6}" srcOrd="0" destOrd="0" presId="urn:microsoft.com/office/officeart/2005/8/layout/lProcess3"/>
    <dgm:cxn modelId="{C812A5F9-A12E-4C0A-A9CB-48C580C05764}" type="presParOf" srcId="{A6EC14EF-9FB6-4ED6-AA37-BF8D9647DFE5}" destId="{35805A7B-19BB-4C97-B2EC-86B5D5EB19A9}" srcOrd="1" destOrd="0" presId="urn:microsoft.com/office/officeart/2005/8/layout/lProcess3"/>
    <dgm:cxn modelId="{E5A15449-A4EE-440D-A70D-FC1821759CD1}" type="presParOf" srcId="{A6EC14EF-9FB6-4ED6-AA37-BF8D9647DFE5}" destId="{7F3BD4CA-88BD-47D4-A367-0B0B812E48A0}" srcOrd="2" destOrd="0" presId="urn:microsoft.com/office/officeart/2005/8/layout/lProcess3"/>
    <dgm:cxn modelId="{63921052-5D87-4A84-AC41-67AD529096B0}" type="presParOf" srcId="{4B23B0C6-6C04-4CD3-BEAE-D2F1C5701064}" destId="{768C1892-C516-48EE-856A-9FA9C6AFE770}" srcOrd="3" destOrd="0" presId="urn:microsoft.com/office/officeart/2005/8/layout/lProcess3"/>
    <dgm:cxn modelId="{C121462D-4382-4A76-BB0A-2FCFDB702776}" type="presParOf" srcId="{4B23B0C6-6C04-4CD3-BEAE-D2F1C5701064}" destId="{E9B363BE-9C02-48C0-ACCF-E4FFF7816A8A}" srcOrd="4" destOrd="0" presId="urn:microsoft.com/office/officeart/2005/8/layout/lProcess3"/>
    <dgm:cxn modelId="{962C74B8-B66A-43BE-9BD7-4D21FC236C45}" type="presParOf" srcId="{E9B363BE-9C02-48C0-ACCF-E4FFF7816A8A}" destId="{6DA9BC52-1075-4E48-9D6B-3D68134C3B60}" srcOrd="0" destOrd="0" presId="urn:microsoft.com/office/officeart/2005/8/layout/lProcess3"/>
    <dgm:cxn modelId="{8A19A617-33AB-41B6-A246-A9D243184409}" type="presParOf" srcId="{E9B363BE-9C02-48C0-ACCF-E4FFF7816A8A}" destId="{452D31F2-CEDF-4697-B4B4-2812C493E0A5}" srcOrd="1" destOrd="0" presId="urn:microsoft.com/office/officeart/2005/8/layout/lProcess3"/>
    <dgm:cxn modelId="{796E4B4F-72D0-4963-B63B-A84FFA6FBFFF}" type="presParOf" srcId="{E9B363BE-9C02-48C0-ACCF-E4FFF7816A8A}" destId="{261D8400-5A2B-4AA2-B98E-AAB12E3CBA2E}"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B053CF-2560-4717-AB58-A2EDF55A0277}" type="doc">
      <dgm:prSet loTypeId="urn:microsoft.com/office/officeart/2005/8/layout/lProcess3" loCatId="process" qsTypeId="urn:microsoft.com/office/officeart/2005/8/quickstyle/simple1" qsCatId="simple" csTypeId="urn:microsoft.com/office/officeart/2005/8/colors/accent2_4" csCatId="accent2" phldr="1"/>
      <dgm:spPr/>
      <dgm:t>
        <a:bodyPr/>
        <a:lstStyle/>
        <a:p>
          <a:endParaRPr lang="en-US"/>
        </a:p>
      </dgm:t>
    </dgm:pt>
    <dgm:pt modelId="{E7575713-715E-4787-AFB8-9F63C4958A29}">
      <dgm:prSet phldrT="[Text]" custT="1"/>
      <dgm:spPr>
        <a:solidFill>
          <a:schemeClr val="accent2"/>
        </a:solidFill>
      </dgm:spPr>
      <dgm:t>
        <a:bodyPr/>
        <a:lstStyle/>
        <a:p>
          <a:r>
            <a:rPr lang="en-US" sz="2000" b="1" dirty="0"/>
            <a:t>VARIABLES</a:t>
          </a:r>
        </a:p>
      </dgm:t>
    </dgm:pt>
    <dgm:pt modelId="{D126739E-4AED-4DA8-BFA2-D00802DAD256}" type="parTrans" cxnId="{1BE3A1C7-2124-446E-AFCC-02633823D508}">
      <dgm:prSet/>
      <dgm:spPr/>
      <dgm:t>
        <a:bodyPr/>
        <a:lstStyle/>
        <a:p>
          <a:endParaRPr lang="en-US"/>
        </a:p>
      </dgm:t>
    </dgm:pt>
    <dgm:pt modelId="{9201AF6E-7BFD-4B88-BCFC-0860A3FA930B}" type="sibTrans" cxnId="{1BE3A1C7-2124-446E-AFCC-02633823D508}">
      <dgm:prSet/>
      <dgm:spPr/>
      <dgm:t>
        <a:bodyPr/>
        <a:lstStyle/>
        <a:p>
          <a:endParaRPr lang="en-US"/>
        </a:p>
      </dgm:t>
    </dgm:pt>
    <dgm:pt modelId="{92E6BE69-8AB7-492D-9F0D-83177354DCD4}">
      <dgm:prSet phldrT="[Text]"/>
      <dgm:spPr/>
      <dgm:t>
        <a:bodyPr/>
        <a:lstStyle/>
        <a:p>
          <a:r>
            <a:rPr lang="en-US" dirty="0"/>
            <a:t>Measures the characteristics of the population that the researcher wants to study</a:t>
          </a:r>
        </a:p>
      </dgm:t>
    </dgm:pt>
    <dgm:pt modelId="{E1ECAD79-A163-47CD-81B1-E3D1E491E782}" type="parTrans" cxnId="{8A50E75D-982C-44E1-9807-8E5528EFE662}">
      <dgm:prSet/>
      <dgm:spPr/>
      <dgm:t>
        <a:bodyPr/>
        <a:lstStyle/>
        <a:p>
          <a:endParaRPr lang="en-US"/>
        </a:p>
      </dgm:t>
    </dgm:pt>
    <dgm:pt modelId="{97F2FD6E-5DDA-4EC2-8A70-18A3B9BDB9F9}" type="sibTrans" cxnId="{8A50E75D-982C-44E1-9807-8E5528EFE662}">
      <dgm:prSet/>
      <dgm:spPr/>
      <dgm:t>
        <a:bodyPr/>
        <a:lstStyle/>
        <a:p>
          <a:endParaRPr lang="en-US"/>
        </a:p>
      </dgm:t>
    </dgm:pt>
    <dgm:pt modelId="{B0E125F8-6A50-4BA4-BF19-5EF2C653860D}">
      <dgm:prSet phldrT="[Text]" custT="1"/>
      <dgm:spPr>
        <a:solidFill>
          <a:schemeClr val="accent2"/>
        </a:solidFill>
      </dgm:spPr>
      <dgm:t>
        <a:bodyPr/>
        <a:lstStyle/>
        <a:p>
          <a:endParaRPr lang="en-US" sz="2000" b="1" dirty="0"/>
        </a:p>
        <a:p>
          <a:endParaRPr lang="en-US" sz="2000" b="1" dirty="0"/>
        </a:p>
        <a:p>
          <a:r>
            <a:rPr lang="en-US" sz="2000" b="1" dirty="0"/>
            <a:t>DATA</a:t>
          </a:r>
        </a:p>
        <a:p>
          <a:endParaRPr lang="en-US" sz="4900" b="1" dirty="0"/>
        </a:p>
      </dgm:t>
    </dgm:pt>
    <dgm:pt modelId="{9E02AD94-124F-4D4C-9DD9-F498ED57F0A8}" type="parTrans" cxnId="{8114FE00-E00B-479E-9036-69CADB13B4CB}">
      <dgm:prSet/>
      <dgm:spPr/>
      <dgm:t>
        <a:bodyPr/>
        <a:lstStyle/>
        <a:p>
          <a:endParaRPr lang="en-US"/>
        </a:p>
      </dgm:t>
    </dgm:pt>
    <dgm:pt modelId="{93A140CD-3DC7-4E89-A528-6E08AF889911}" type="sibTrans" cxnId="{8114FE00-E00B-479E-9036-69CADB13B4CB}">
      <dgm:prSet/>
      <dgm:spPr/>
      <dgm:t>
        <a:bodyPr/>
        <a:lstStyle/>
        <a:p>
          <a:endParaRPr lang="en-US"/>
        </a:p>
      </dgm:t>
    </dgm:pt>
    <dgm:pt modelId="{594841FC-5F18-42EB-B9F7-E16FC1B6378F}">
      <dgm:prSet phldrT="[Text]"/>
      <dgm:spPr/>
      <dgm:t>
        <a:bodyPr/>
        <a:lstStyle/>
        <a:p>
          <a:r>
            <a:rPr lang="en-US" dirty="0"/>
            <a:t>Measure on a variables of interest obtained from a sample</a:t>
          </a:r>
        </a:p>
      </dgm:t>
    </dgm:pt>
    <dgm:pt modelId="{EC1C78CD-0ECA-4590-B70C-541B8EDB8E31}" type="parTrans" cxnId="{3AFBE77F-E657-4D8B-A860-DB167A5DC112}">
      <dgm:prSet/>
      <dgm:spPr/>
      <dgm:t>
        <a:bodyPr/>
        <a:lstStyle/>
        <a:p>
          <a:endParaRPr lang="en-US"/>
        </a:p>
      </dgm:t>
    </dgm:pt>
    <dgm:pt modelId="{19052DD4-434B-4041-ADDE-3753566D3EC5}" type="sibTrans" cxnId="{3AFBE77F-E657-4D8B-A860-DB167A5DC112}">
      <dgm:prSet/>
      <dgm:spPr/>
      <dgm:t>
        <a:bodyPr/>
        <a:lstStyle/>
        <a:p>
          <a:endParaRPr lang="en-US"/>
        </a:p>
      </dgm:t>
    </dgm:pt>
    <dgm:pt modelId="{4B23B0C6-6C04-4CD3-BEAE-D2F1C5701064}" type="pres">
      <dgm:prSet presAssocID="{70B053CF-2560-4717-AB58-A2EDF55A0277}" presName="Name0" presStyleCnt="0">
        <dgm:presLayoutVars>
          <dgm:chPref val="3"/>
          <dgm:dir/>
          <dgm:animLvl val="lvl"/>
          <dgm:resizeHandles/>
        </dgm:presLayoutVars>
      </dgm:prSet>
      <dgm:spPr/>
    </dgm:pt>
    <dgm:pt modelId="{49CFAD42-F95B-41C0-AA0D-2A8E2F20A86E}" type="pres">
      <dgm:prSet presAssocID="{E7575713-715E-4787-AFB8-9F63C4958A29}" presName="horFlow" presStyleCnt="0"/>
      <dgm:spPr/>
    </dgm:pt>
    <dgm:pt modelId="{5FBA2F7C-783B-4997-88BB-DFA890625DA3}" type="pres">
      <dgm:prSet presAssocID="{E7575713-715E-4787-AFB8-9F63C4958A29}" presName="bigChev" presStyleLbl="node1" presStyleIdx="0" presStyleCnt="2"/>
      <dgm:spPr/>
    </dgm:pt>
    <dgm:pt modelId="{27BCD583-A917-4306-AAB0-A90AB4B3AB9D}" type="pres">
      <dgm:prSet presAssocID="{E1ECAD79-A163-47CD-81B1-E3D1E491E782}" presName="parTrans" presStyleCnt="0"/>
      <dgm:spPr/>
    </dgm:pt>
    <dgm:pt modelId="{A356B0DC-E0FA-46F5-B9EE-28FF17414DF0}" type="pres">
      <dgm:prSet presAssocID="{92E6BE69-8AB7-492D-9F0D-83177354DCD4}" presName="node" presStyleLbl="alignAccFollowNode1" presStyleIdx="0" presStyleCnt="2">
        <dgm:presLayoutVars>
          <dgm:bulletEnabled val="1"/>
        </dgm:presLayoutVars>
      </dgm:prSet>
      <dgm:spPr/>
    </dgm:pt>
    <dgm:pt modelId="{2D56860C-6911-4CAF-B5BD-1D21C9435E59}" type="pres">
      <dgm:prSet presAssocID="{E7575713-715E-4787-AFB8-9F63C4958A29}" presName="vSp" presStyleCnt="0"/>
      <dgm:spPr/>
    </dgm:pt>
    <dgm:pt modelId="{A6EC14EF-9FB6-4ED6-AA37-BF8D9647DFE5}" type="pres">
      <dgm:prSet presAssocID="{B0E125F8-6A50-4BA4-BF19-5EF2C653860D}" presName="horFlow" presStyleCnt="0"/>
      <dgm:spPr/>
    </dgm:pt>
    <dgm:pt modelId="{F25053EF-E0A1-49A5-B88E-1E40CD06ACE6}" type="pres">
      <dgm:prSet presAssocID="{B0E125F8-6A50-4BA4-BF19-5EF2C653860D}" presName="bigChev" presStyleLbl="node1" presStyleIdx="1" presStyleCnt="2"/>
      <dgm:spPr/>
    </dgm:pt>
    <dgm:pt modelId="{35805A7B-19BB-4C97-B2EC-86B5D5EB19A9}" type="pres">
      <dgm:prSet presAssocID="{EC1C78CD-0ECA-4590-B70C-541B8EDB8E31}" presName="parTrans" presStyleCnt="0"/>
      <dgm:spPr/>
    </dgm:pt>
    <dgm:pt modelId="{7F3BD4CA-88BD-47D4-A367-0B0B812E48A0}" type="pres">
      <dgm:prSet presAssocID="{594841FC-5F18-42EB-B9F7-E16FC1B6378F}" presName="node" presStyleLbl="alignAccFollowNode1" presStyleIdx="1" presStyleCnt="2">
        <dgm:presLayoutVars>
          <dgm:bulletEnabled val="1"/>
        </dgm:presLayoutVars>
      </dgm:prSet>
      <dgm:spPr/>
    </dgm:pt>
  </dgm:ptLst>
  <dgm:cxnLst>
    <dgm:cxn modelId="{D73EC600-2C55-4635-9CBB-962BE7D7DB70}" type="presOf" srcId="{594841FC-5F18-42EB-B9F7-E16FC1B6378F}" destId="{7F3BD4CA-88BD-47D4-A367-0B0B812E48A0}" srcOrd="0" destOrd="0" presId="urn:microsoft.com/office/officeart/2005/8/layout/lProcess3"/>
    <dgm:cxn modelId="{8114FE00-E00B-479E-9036-69CADB13B4CB}" srcId="{70B053CF-2560-4717-AB58-A2EDF55A0277}" destId="{B0E125F8-6A50-4BA4-BF19-5EF2C653860D}" srcOrd="1" destOrd="0" parTransId="{9E02AD94-124F-4D4C-9DD9-F498ED57F0A8}" sibTransId="{93A140CD-3DC7-4E89-A528-6E08AF889911}"/>
    <dgm:cxn modelId="{05647C35-4A4D-4314-BFA6-7520FD5D862F}" type="presOf" srcId="{70B053CF-2560-4717-AB58-A2EDF55A0277}" destId="{4B23B0C6-6C04-4CD3-BEAE-D2F1C5701064}" srcOrd="0" destOrd="0" presId="urn:microsoft.com/office/officeart/2005/8/layout/lProcess3"/>
    <dgm:cxn modelId="{8A50E75D-982C-44E1-9807-8E5528EFE662}" srcId="{E7575713-715E-4787-AFB8-9F63C4958A29}" destId="{92E6BE69-8AB7-492D-9F0D-83177354DCD4}" srcOrd="0" destOrd="0" parTransId="{E1ECAD79-A163-47CD-81B1-E3D1E491E782}" sibTransId="{97F2FD6E-5DDA-4EC2-8A70-18A3B9BDB9F9}"/>
    <dgm:cxn modelId="{8D44CE61-201B-4E0A-AAB9-B77CD9BB87D3}" type="presOf" srcId="{E7575713-715E-4787-AFB8-9F63C4958A29}" destId="{5FBA2F7C-783B-4997-88BB-DFA890625DA3}" srcOrd="0" destOrd="0" presId="urn:microsoft.com/office/officeart/2005/8/layout/lProcess3"/>
    <dgm:cxn modelId="{3AFBE77F-E657-4D8B-A860-DB167A5DC112}" srcId="{B0E125F8-6A50-4BA4-BF19-5EF2C653860D}" destId="{594841FC-5F18-42EB-B9F7-E16FC1B6378F}" srcOrd="0" destOrd="0" parTransId="{EC1C78CD-0ECA-4590-B70C-541B8EDB8E31}" sibTransId="{19052DD4-434B-4041-ADDE-3753566D3EC5}"/>
    <dgm:cxn modelId="{16326080-58B8-4D74-A08E-00CEB51E8728}" type="presOf" srcId="{B0E125F8-6A50-4BA4-BF19-5EF2C653860D}" destId="{F25053EF-E0A1-49A5-B88E-1E40CD06ACE6}" srcOrd="0" destOrd="0" presId="urn:microsoft.com/office/officeart/2005/8/layout/lProcess3"/>
    <dgm:cxn modelId="{1BE3A1C7-2124-446E-AFCC-02633823D508}" srcId="{70B053CF-2560-4717-AB58-A2EDF55A0277}" destId="{E7575713-715E-4787-AFB8-9F63C4958A29}" srcOrd="0" destOrd="0" parTransId="{D126739E-4AED-4DA8-BFA2-D00802DAD256}" sibTransId="{9201AF6E-7BFD-4B88-BCFC-0860A3FA930B}"/>
    <dgm:cxn modelId="{D398D8D7-F898-4D95-9D80-ECEA6CFBE8B5}" type="presOf" srcId="{92E6BE69-8AB7-492D-9F0D-83177354DCD4}" destId="{A356B0DC-E0FA-46F5-B9EE-28FF17414DF0}" srcOrd="0" destOrd="0" presId="urn:microsoft.com/office/officeart/2005/8/layout/lProcess3"/>
    <dgm:cxn modelId="{DF00F2AD-A017-49A6-8EE0-12C505993FFD}" type="presParOf" srcId="{4B23B0C6-6C04-4CD3-BEAE-D2F1C5701064}" destId="{49CFAD42-F95B-41C0-AA0D-2A8E2F20A86E}" srcOrd="0" destOrd="0" presId="urn:microsoft.com/office/officeart/2005/8/layout/lProcess3"/>
    <dgm:cxn modelId="{5783E001-4561-493C-8F1C-68109B441353}" type="presParOf" srcId="{49CFAD42-F95B-41C0-AA0D-2A8E2F20A86E}" destId="{5FBA2F7C-783B-4997-88BB-DFA890625DA3}" srcOrd="0" destOrd="0" presId="urn:microsoft.com/office/officeart/2005/8/layout/lProcess3"/>
    <dgm:cxn modelId="{271D079C-7A1E-4902-A461-8DD46D41C89B}" type="presParOf" srcId="{49CFAD42-F95B-41C0-AA0D-2A8E2F20A86E}" destId="{27BCD583-A917-4306-AAB0-A90AB4B3AB9D}" srcOrd="1" destOrd="0" presId="urn:microsoft.com/office/officeart/2005/8/layout/lProcess3"/>
    <dgm:cxn modelId="{7BCA9BFE-7A34-4080-BB50-1F59D71C016C}" type="presParOf" srcId="{49CFAD42-F95B-41C0-AA0D-2A8E2F20A86E}" destId="{A356B0DC-E0FA-46F5-B9EE-28FF17414DF0}" srcOrd="2" destOrd="0" presId="urn:microsoft.com/office/officeart/2005/8/layout/lProcess3"/>
    <dgm:cxn modelId="{6F5A0969-62A7-400B-8E25-B0CD7ECA5450}" type="presParOf" srcId="{4B23B0C6-6C04-4CD3-BEAE-D2F1C5701064}" destId="{2D56860C-6911-4CAF-B5BD-1D21C9435E59}" srcOrd="1" destOrd="0" presId="urn:microsoft.com/office/officeart/2005/8/layout/lProcess3"/>
    <dgm:cxn modelId="{872CB95A-2A2F-4673-996E-D56CC59814BA}" type="presParOf" srcId="{4B23B0C6-6C04-4CD3-BEAE-D2F1C5701064}" destId="{A6EC14EF-9FB6-4ED6-AA37-BF8D9647DFE5}" srcOrd="2" destOrd="0" presId="urn:microsoft.com/office/officeart/2005/8/layout/lProcess3"/>
    <dgm:cxn modelId="{35B59B68-3C73-4E2B-86B9-E91168922114}" type="presParOf" srcId="{A6EC14EF-9FB6-4ED6-AA37-BF8D9647DFE5}" destId="{F25053EF-E0A1-49A5-B88E-1E40CD06ACE6}" srcOrd="0" destOrd="0" presId="urn:microsoft.com/office/officeart/2005/8/layout/lProcess3"/>
    <dgm:cxn modelId="{B5B7F7BB-ED99-4FFF-B94C-E9B717E6C36A}" type="presParOf" srcId="{A6EC14EF-9FB6-4ED6-AA37-BF8D9647DFE5}" destId="{35805A7B-19BB-4C97-B2EC-86B5D5EB19A9}" srcOrd="1" destOrd="0" presId="urn:microsoft.com/office/officeart/2005/8/layout/lProcess3"/>
    <dgm:cxn modelId="{761A8E87-75E1-439D-9B82-98F17CB2B1A9}" type="presParOf" srcId="{A6EC14EF-9FB6-4ED6-AA37-BF8D9647DFE5}" destId="{7F3BD4CA-88BD-47D4-A367-0B0B812E48A0}"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B053CF-2560-4717-AB58-A2EDF55A0277}" type="doc">
      <dgm:prSet loTypeId="urn:microsoft.com/office/officeart/2005/8/layout/lProcess3" loCatId="process" qsTypeId="urn:microsoft.com/office/officeart/2005/8/quickstyle/simple1" qsCatId="simple" csTypeId="urn:microsoft.com/office/officeart/2005/8/colors/accent2_4" csCatId="accent2" phldr="1"/>
      <dgm:spPr/>
      <dgm:t>
        <a:bodyPr/>
        <a:lstStyle/>
        <a:p>
          <a:endParaRPr lang="en-US"/>
        </a:p>
      </dgm:t>
    </dgm:pt>
    <dgm:pt modelId="{E7575713-715E-4787-AFB8-9F63C4958A29}">
      <dgm:prSet phldrT="[Text]" custT="1"/>
      <dgm:spPr>
        <a:solidFill>
          <a:schemeClr val="accent2"/>
        </a:solidFill>
      </dgm:spPr>
      <dgm:t>
        <a:bodyPr/>
        <a:lstStyle/>
        <a:p>
          <a:r>
            <a:rPr lang="en-US" sz="2000" b="1" dirty="0"/>
            <a:t>PARAMETER</a:t>
          </a:r>
        </a:p>
      </dgm:t>
    </dgm:pt>
    <dgm:pt modelId="{D126739E-4AED-4DA8-BFA2-D00802DAD256}" type="parTrans" cxnId="{1BE3A1C7-2124-446E-AFCC-02633823D508}">
      <dgm:prSet/>
      <dgm:spPr/>
      <dgm:t>
        <a:bodyPr/>
        <a:lstStyle/>
        <a:p>
          <a:endParaRPr lang="en-US"/>
        </a:p>
      </dgm:t>
    </dgm:pt>
    <dgm:pt modelId="{9201AF6E-7BFD-4B88-BCFC-0860A3FA930B}" type="sibTrans" cxnId="{1BE3A1C7-2124-446E-AFCC-02633823D508}">
      <dgm:prSet/>
      <dgm:spPr/>
      <dgm:t>
        <a:bodyPr/>
        <a:lstStyle/>
        <a:p>
          <a:endParaRPr lang="en-US"/>
        </a:p>
      </dgm:t>
    </dgm:pt>
    <dgm:pt modelId="{92E6BE69-8AB7-492D-9F0D-83177354DCD4}">
      <dgm:prSet phldrT="[Text]"/>
      <dgm:spPr/>
      <dgm:t>
        <a:bodyPr/>
        <a:lstStyle/>
        <a:p>
          <a:r>
            <a:rPr lang="en-US" dirty="0"/>
            <a:t>A summary measures for the entire population</a:t>
          </a:r>
        </a:p>
      </dgm:t>
    </dgm:pt>
    <dgm:pt modelId="{E1ECAD79-A163-47CD-81B1-E3D1E491E782}" type="parTrans" cxnId="{8A50E75D-982C-44E1-9807-8E5528EFE662}">
      <dgm:prSet/>
      <dgm:spPr/>
      <dgm:t>
        <a:bodyPr/>
        <a:lstStyle/>
        <a:p>
          <a:endParaRPr lang="en-US"/>
        </a:p>
      </dgm:t>
    </dgm:pt>
    <dgm:pt modelId="{97F2FD6E-5DDA-4EC2-8A70-18A3B9BDB9F9}" type="sibTrans" cxnId="{8A50E75D-982C-44E1-9807-8E5528EFE662}">
      <dgm:prSet/>
      <dgm:spPr/>
      <dgm:t>
        <a:bodyPr/>
        <a:lstStyle/>
        <a:p>
          <a:endParaRPr lang="en-US"/>
        </a:p>
      </dgm:t>
    </dgm:pt>
    <dgm:pt modelId="{B0E125F8-6A50-4BA4-BF19-5EF2C653860D}">
      <dgm:prSet phldrT="[Text]" custT="1"/>
      <dgm:spPr>
        <a:solidFill>
          <a:schemeClr val="accent2"/>
        </a:solidFill>
      </dgm:spPr>
      <dgm:t>
        <a:bodyPr/>
        <a:lstStyle/>
        <a:p>
          <a:endParaRPr lang="en-US" sz="2000" b="1" dirty="0"/>
        </a:p>
        <a:p>
          <a:endParaRPr lang="en-US" sz="2000" b="1" dirty="0"/>
        </a:p>
        <a:p>
          <a:r>
            <a:rPr lang="en-US" sz="2000" b="1" dirty="0"/>
            <a:t>STATISTIC </a:t>
          </a:r>
        </a:p>
        <a:p>
          <a:endParaRPr lang="en-US" sz="4900" b="1" dirty="0"/>
        </a:p>
      </dgm:t>
    </dgm:pt>
    <dgm:pt modelId="{9E02AD94-124F-4D4C-9DD9-F498ED57F0A8}" type="parTrans" cxnId="{8114FE00-E00B-479E-9036-69CADB13B4CB}">
      <dgm:prSet/>
      <dgm:spPr/>
      <dgm:t>
        <a:bodyPr/>
        <a:lstStyle/>
        <a:p>
          <a:endParaRPr lang="en-US"/>
        </a:p>
      </dgm:t>
    </dgm:pt>
    <dgm:pt modelId="{93A140CD-3DC7-4E89-A528-6E08AF889911}" type="sibTrans" cxnId="{8114FE00-E00B-479E-9036-69CADB13B4CB}">
      <dgm:prSet/>
      <dgm:spPr/>
      <dgm:t>
        <a:bodyPr/>
        <a:lstStyle/>
        <a:p>
          <a:endParaRPr lang="en-US"/>
        </a:p>
      </dgm:t>
    </dgm:pt>
    <dgm:pt modelId="{594841FC-5F18-42EB-B9F7-E16FC1B6378F}">
      <dgm:prSet phldrT="[Text]"/>
      <dgm:spPr/>
      <dgm:t>
        <a:bodyPr/>
        <a:lstStyle/>
        <a:p>
          <a:r>
            <a:rPr lang="en-US" dirty="0"/>
            <a:t>A summary measures for a sample</a:t>
          </a:r>
        </a:p>
      </dgm:t>
    </dgm:pt>
    <dgm:pt modelId="{EC1C78CD-0ECA-4590-B70C-541B8EDB8E31}" type="parTrans" cxnId="{3AFBE77F-E657-4D8B-A860-DB167A5DC112}">
      <dgm:prSet/>
      <dgm:spPr/>
      <dgm:t>
        <a:bodyPr/>
        <a:lstStyle/>
        <a:p>
          <a:endParaRPr lang="en-US"/>
        </a:p>
      </dgm:t>
    </dgm:pt>
    <dgm:pt modelId="{19052DD4-434B-4041-ADDE-3753566D3EC5}" type="sibTrans" cxnId="{3AFBE77F-E657-4D8B-A860-DB167A5DC112}">
      <dgm:prSet/>
      <dgm:spPr/>
      <dgm:t>
        <a:bodyPr/>
        <a:lstStyle/>
        <a:p>
          <a:endParaRPr lang="en-US"/>
        </a:p>
      </dgm:t>
    </dgm:pt>
    <dgm:pt modelId="{4B23B0C6-6C04-4CD3-BEAE-D2F1C5701064}" type="pres">
      <dgm:prSet presAssocID="{70B053CF-2560-4717-AB58-A2EDF55A0277}" presName="Name0" presStyleCnt="0">
        <dgm:presLayoutVars>
          <dgm:chPref val="3"/>
          <dgm:dir/>
          <dgm:animLvl val="lvl"/>
          <dgm:resizeHandles/>
        </dgm:presLayoutVars>
      </dgm:prSet>
      <dgm:spPr/>
    </dgm:pt>
    <dgm:pt modelId="{49CFAD42-F95B-41C0-AA0D-2A8E2F20A86E}" type="pres">
      <dgm:prSet presAssocID="{E7575713-715E-4787-AFB8-9F63C4958A29}" presName="horFlow" presStyleCnt="0"/>
      <dgm:spPr/>
    </dgm:pt>
    <dgm:pt modelId="{5FBA2F7C-783B-4997-88BB-DFA890625DA3}" type="pres">
      <dgm:prSet presAssocID="{E7575713-715E-4787-AFB8-9F63C4958A29}" presName="bigChev" presStyleLbl="node1" presStyleIdx="0" presStyleCnt="2"/>
      <dgm:spPr/>
    </dgm:pt>
    <dgm:pt modelId="{27BCD583-A917-4306-AAB0-A90AB4B3AB9D}" type="pres">
      <dgm:prSet presAssocID="{E1ECAD79-A163-47CD-81B1-E3D1E491E782}" presName="parTrans" presStyleCnt="0"/>
      <dgm:spPr/>
    </dgm:pt>
    <dgm:pt modelId="{A356B0DC-E0FA-46F5-B9EE-28FF17414DF0}" type="pres">
      <dgm:prSet presAssocID="{92E6BE69-8AB7-492D-9F0D-83177354DCD4}" presName="node" presStyleLbl="alignAccFollowNode1" presStyleIdx="0" presStyleCnt="2">
        <dgm:presLayoutVars>
          <dgm:bulletEnabled val="1"/>
        </dgm:presLayoutVars>
      </dgm:prSet>
      <dgm:spPr/>
    </dgm:pt>
    <dgm:pt modelId="{2D56860C-6911-4CAF-B5BD-1D21C9435E59}" type="pres">
      <dgm:prSet presAssocID="{E7575713-715E-4787-AFB8-9F63C4958A29}" presName="vSp" presStyleCnt="0"/>
      <dgm:spPr/>
    </dgm:pt>
    <dgm:pt modelId="{A6EC14EF-9FB6-4ED6-AA37-BF8D9647DFE5}" type="pres">
      <dgm:prSet presAssocID="{B0E125F8-6A50-4BA4-BF19-5EF2C653860D}" presName="horFlow" presStyleCnt="0"/>
      <dgm:spPr/>
    </dgm:pt>
    <dgm:pt modelId="{F25053EF-E0A1-49A5-B88E-1E40CD06ACE6}" type="pres">
      <dgm:prSet presAssocID="{B0E125F8-6A50-4BA4-BF19-5EF2C653860D}" presName="bigChev" presStyleLbl="node1" presStyleIdx="1" presStyleCnt="2"/>
      <dgm:spPr/>
    </dgm:pt>
    <dgm:pt modelId="{35805A7B-19BB-4C97-B2EC-86B5D5EB19A9}" type="pres">
      <dgm:prSet presAssocID="{EC1C78CD-0ECA-4590-B70C-541B8EDB8E31}" presName="parTrans" presStyleCnt="0"/>
      <dgm:spPr/>
    </dgm:pt>
    <dgm:pt modelId="{7F3BD4CA-88BD-47D4-A367-0B0B812E48A0}" type="pres">
      <dgm:prSet presAssocID="{594841FC-5F18-42EB-B9F7-E16FC1B6378F}" presName="node" presStyleLbl="alignAccFollowNode1" presStyleIdx="1" presStyleCnt="2">
        <dgm:presLayoutVars>
          <dgm:bulletEnabled val="1"/>
        </dgm:presLayoutVars>
      </dgm:prSet>
      <dgm:spPr/>
    </dgm:pt>
  </dgm:ptLst>
  <dgm:cxnLst>
    <dgm:cxn modelId="{8114FE00-E00B-479E-9036-69CADB13B4CB}" srcId="{70B053CF-2560-4717-AB58-A2EDF55A0277}" destId="{B0E125F8-6A50-4BA4-BF19-5EF2C653860D}" srcOrd="1" destOrd="0" parTransId="{9E02AD94-124F-4D4C-9DD9-F498ED57F0A8}" sibTransId="{93A140CD-3DC7-4E89-A528-6E08AF889911}"/>
    <dgm:cxn modelId="{56B17A0C-08E8-40E0-81C0-42044ACE5A08}" type="presOf" srcId="{594841FC-5F18-42EB-B9F7-E16FC1B6378F}" destId="{7F3BD4CA-88BD-47D4-A367-0B0B812E48A0}" srcOrd="0" destOrd="0" presId="urn:microsoft.com/office/officeart/2005/8/layout/lProcess3"/>
    <dgm:cxn modelId="{51111321-5F68-425F-8BBC-3ADC4430F4B1}" type="presOf" srcId="{B0E125F8-6A50-4BA4-BF19-5EF2C653860D}" destId="{F25053EF-E0A1-49A5-B88E-1E40CD06ACE6}" srcOrd="0" destOrd="0" presId="urn:microsoft.com/office/officeart/2005/8/layout/lProcess3"/>
    <dgm:cxn modelId="{2252EF3B-2BE3-4BC1-A638-3A6C294D7063}" type="presOf" srcId="{70B053CF-2560-4717-AB58-A2EDF55A0277}" destId="{4B23B0C6-6C04-4CD3-BEAE-D2F1C5701064}" srcOrd="0" destOrd="0" presId="urn:microsoft.com/office/officeart/2005/8/layout/lProcess3"/>
    <dgm:cxn modelId="{8A50E75D-982C-44E1-9807-8E5528EFE662}" srcId="{E7575713-715E-4787-AFB8-9F63C4958A29}" destId="{92E6BE69-8AB7-492D-9F0D-83177354DCD4}" srcOrd="0" destOrd="0" parTransId="{E1ECAD79-A163-47CD-81B1-E3D1E491E782}" sibTransId="{97F2FD6E-5DDA-4EC2-8A70-18A3B9BDB9F9}"/>
    <dgm:cxn modelId="{D8DD327A-97BD-46B9-BC5F-A4017A29DE88}" type="presOf" srcId="{E7575713-715E-4787-AFB8-9F63C4958A29}" destId="{5FBA2F7C-783B-4997-88BB-DFA890625DA3}" srcOrd="0" destOrd="0" presId="urn:microsoft.com/office/officeart/2005/8/layout/lProcess3"/>
    <dgm:cxn modelId="{3AFBE77F-E657-4D8B-A860-DB167A5DC112}" srcId="{B0E125F8-6A50-4BA4-BF19-5EF2C653860D}" destId="{594841FC-5F18-42EB-B9F7-E16FC1B6378F}" srcOrd="0" destOrd="0" parTransId="{EC1C78CD-0ECA-4590-B70C-541B8EDB8E31}" sibTransId="{19052DD4-434B-4041-ADDE-3753566D3EC5}"/>
    <dgm:cxn modelId="{BA96D68F-F1A3-4480-88B5-27D90EBAE659}" type="presOf" srcId="{92E6BE69-8AB7-492D-9F0D-83177354DCD4}" destId="{A356B0DC-E0FA-46F5-B9EE-28FF17414DF0}" srcOrd="0" destOrd="0" presId="urn:microsoft.com/office/officeart/2005/8/layout/lProcess3"/>
    <dgm:cxn modelId="{1BE3A1C7-2124-446E-AFCC-02633823D508}" srcId="{70B053CF-2560-4717-AB58-A2EDF55A0277}" destId="{E7575713-715E-4787-AFB8-9F63C4958A29}" srcOrd="0" destOrd="0" parTransId="{D126739E-4AED-4DA8-BFA2-D00802DAD256}" sibTransId="{9201AF6E-7BFD-4B88-BCFC-0860A3FA930B}"/>
    <dgm:cxn modelId="{164B04A3-881A-47B4-B4E2-542B0FE15024}" type="presParOf" srcId="{4B23B0C6-6C04-4CD3-BEAE-D2F1C5701064}" destId="{49CFAD42-F95B-41C0-AA0D-2A8E2F20A86E}" srcOrd="0" destOrd="0" presId="urn:microsoft.com/office/officeart/2005/8/layout/lProcess3"/>
    <dgm:cxn modelId="{63CABB27-F3B4-437D-8A75-A96EEC604B11}" type="presParOf" srcId="{49CFAD42-F95B-41C0-AA0D-2A8E2F20A86E}" destId="{5FBA2F7C-783B-4997-88BB-DFA890625DA3}" srcOrd="0" destOrd="0" presId="urn:microsoft.com/office/officeart/2005/8/layout/lProcess3"/>
    <dgm:cxn modelId="{325AB8D7-1D22-451F-BE60-3551BA20A8DF}" type="presParOf" srcId="{49CFAD42-F95B-41C0-AA0D-2A8E2F20A86E}" destId="{27BCD583-A917-4306-AAB0-A90AB4B3AB9D}" srcOrd="1" destOrd="0" presId="urn:microsoft.com/office/officeart/2005/8/layout/lProcess3"/>
    <dgm:cxn modelId="{4A9BDFD3-3ECD-4CA9-8BF7-0DE2B0609986}" type="presParOf" srcId="{49CFAD42-F95B-41C0-AA0D-2A8E2F20A86E}" destId="{A356B0DC-E0FA-46F5-B9EE-28FF17414DF0}" srcOrd="2" destOrd="0" presId="urn:microsoft.com/office/officeart/2005/8/layout/lProcess3"/>
    <dgm:cxn modelId="{92959C05-A75F-4DE1-A102-826E568A096A}" type="presParOf" srcId="{4B23B0C6-6C04-4CD3-BEAE-D2F1C5701064}" destId="{2D56860C-6911-4CAF-B5BD-1D21C9435E59}" srcOrd="1" destOrd="0" presId="urn:microsoft.com/office/officeart/2005/8/layout/lProcess3"/>
    <dgm:cxn modelId="{3AF8D0DA-5076-4289-832A-0320AD597003}" type="presParOf" srcId="{4B23B0C6-6C04-4CD3-BEAE-D2F1C5701064}" destId="{A6EC14EF-9FB6-4ED6-AA37-BF8D9647DFE5}" srcOrd="2" destOrd="0" presId="urn:microsoft.com/office/officeart/2005/8/layout/lProcess3"/>
    <dgm:cxn modelId="{F3FAB0A3-32D7-46D4-A577-7A7E75B049F0}" type="presParOf" srcId="{A6EC14EF-9FB6-4ED6-AA37-BF8D9647DFE5}" destId="{F25053EF-E0A1-49A5-B88E-1E40CD06ACE6}" srcOrd="0" destOrd="0" presId="urn:microsoft.com/office/officeart/2005/8/layout/lProcess3"/>
    <dgm:cxn modelId="{80E9381C-3D7C-4951-80F2-6573FC13C81D}" type="presParOf" srcId="{A6EC14EF-9FB6-4ED6-AA37-BF8D9647DFE5}" destId="{35805A7B-19BB-4C97-B2EC-86B5D5EB19A9}" srcOrd="1" destOrd="0" presId="urn:microsoft.com/office/officeart/2005/8/layout/lProcess3"/>
    <dgm:cxn modelId="{0117DD7C-55AE-4874-99A7-9E87C3F6B995}" type="presParOf" srcId="{A6EC14EF-9FB6-4ED6-AA37-BF8D9647DFE5}" destId="{7F3BD4CA-88BD-47D4-A367-0B0B812E48A0}"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B053CF-2560-4717-AB58-A2EDF55A0277}" type="doc">
      <dgm:prSet loTypeId="urn:microsoft.com/office/officeart/2005/8/layout/lProcess3" loCatId="process" qsTypeId="urn:microsoft.com/office/officeart/2005/8/quickstyle/simple1" qsCatId="simple" csTypeId="urn:microsoft.com/office/officeart/2005/8/colors/accent2_4" csCatId="accent2" phldr="1"/>
      <dgm:spPr/>
      <dgm:t>
        <a:bodyPr/>
        <a:lstStyle/>
        <a:p>
          <a:endParaRPr lang="en-US"/>
        </a:p>
      </dgm:t>
    </dgm:pt>
    <dgm:pt modelId="{E7575713-715E-4787-AFB8-9F63C4958A29}">
      <dgm:prSet phldrT="[Text]" custT="1"/>
      <dgm:spPr>
        <a:solidFill>
          <a:schemeClr val="accent2"/>
        </a:solidFill>
      </dgm:spPr>
      <dgm:t>
        <a:bodyPr/>
        <a:lstStyle/>
        <a:p>
          <a:r>
            <a:rPr lang="en-US" sz="2000" b="1" dirty="0"/>
            <a:t>SAMPLING FRAME</a:t>
          </a:r>
        </a:p>
      </dgm:t>
    </dgm:pt>
    <dgm:pt modelId="{D126739E-4AED-4DA8-BFA2-D00802DAD256}" type="parTrans" cxnId="{1BE3A1C7-2124-446E-AFCC-02633823D508}">
      <dgm:prSet/>
      <dgm:spPr/>
      <dgm:t>
        <a:bodyPr/>
        <a:lstStyle/>
        <a:p>
          <a:endParaRPr lang="en-US"/>
        </a:p>
      </dgm:t>
    </dgm:pt>
    <dgm:pt modelId="{9201AF6E-7BFD-4B88-BCFC-0860A3FA930B}" type="sibTrans" cxnId="{1BE3A1C7-2124-446E-AFCC-02633823D508}">
      <dgm:prSet/>
      <dgm:spPr/>
      <dgm:t>
        <a:bodyPr/>
        <a:lstStyle/>
        <a:p>
          <a:endParaRPr lang="en-US"/>
        </a:p>
      </dgm:t>
    </dgm:pt>
    <dgm:pt modelId="{92E6BE69-8AB7-492D-9F0D-83177354DCD4}">
      <dgm:prSet phldrT="[Text]" custT="1"/>
      <dgm:spPr/>
      <dgm:t>
        <a:bodyPr/>
        <a:lstStyle/>
        <a:p>
          <a:r>
            <a:rPr lang="en-US" sz="2400" dirty="0"/>
            <a:t>A list of all population members</a:t>
          </a:r>
        </a:p>
      </dgm:t>
    </dgm:pt>
    <dgm:pt modelId="{E1ECAD79-A163-47CD-81B1-E3D1E491E782}" type="parTrans" cxnId="{8A50E75D-982C-44E1-9807-8E5528EFE662}">
      <dgm:prSet/>
      <dgm:spPr/>
      <dgm:t>
        <a:bodyPr/>
        <a:lstStyle/>
        <a:p>
          <a:endParaRPr lang="en-US"/>
        </a:p>
      </dgm:t>
    </dgm:pt>
    <dgm:pt modelId="{97F2FD6E-5DDA-4EC2-8A70-18A3B9BDB9F9}" type="sibTrans" cxnId="{8A50E75D-982C-44E1-9807-8E5528EFE662}">
      <dgm:prSet/>
      <dgm:spPr/>
      <dgm:t>
        <a:bodyPr/>
        <a:lstStyle/>
        <a:p>
          <a:endParaRPr lang="en-US"/>
        </a:p>
      </dgm:t>
    </dgm:pt>
    <dgm:pt modelId="{B0E125F8-6A50-4BA4-BF19-5EF2C653860D}">
      <dgm:prSet phldrT="[Text]" custT="1"/>
      <dgm:spPr>
        <a:solidFill>
          <a:schemeClr val="accent2"/>
        </a:solidFill>
      </dgm:spPr>
      <dgm:t>
        <a:bodyPr/>
        <a:lstStyle/>
        <a:p>
          <a:endParaRPr lang="en-US" sz="2000" b="1" dirty="0"/>
        </a:p>
        <a:p>
          <a:endParaRPr lang="en-US" sz="2000" b="1" dirty="0"/>
        </a:p>
        <a:p>
          <a:r>
            <a:rPr lang="en-US" sz="2000" b="1" dirty="0"/>
            <a:t>PILOT STUDY </a:t>
          </a:r>
        </a:p>
        <a:p>
          <a:endParaRPr lang="en-US" sz="4900" b="1" dirty="0"/>
        </a:p>
      </dgm:t>
    </dgm:pt>
    <dgm:pt modelId="{9E02AD94-124F-4D4C-9DD9-F498ED57F0A8}" type="parTrans" cxnId="{8114FE00-E00B-479E-9036-69CADB13B4CB}">
      <dgm:prSet/>
      <dgm:spPr/>
      <dgm:t>
        <a:bodyPr/>
        <a:lstStyle/>
        <a:p>
          <a:endParaRPr lang="en-US"/>
        </a:p>
      </dgm:t>
    </dgm:pt>
    <dgm:pt modelId="{93A140CD-3DC7-4E89-A528-6E08AF889911}" type="sibTrans" cxnId="{8114FE00-E00B-479E-9036-69CADB13B4CB}">
      <dgm:prSet/>
      <dgm:spPr/>
      <dgm:t>
        <a:bodyPr/>
        <a:lstStyle/>
        <a:p>
          <a:endParaRPr lang="en-US"/>
        </a:p>
      </dgm:t>
    </dgm:pt>
    <dgm:pt modelId="{594841FC-5F18-42EB-B9F7-E16FC1B6378F}">
      <dgm:prSet phldrT="[Text]" custT="1"/>
      <dgm:spPr/>
      <dgm:t>
        <a:bodyPr/>
        <a:lstStyle/>
        <a:p>
          <a:pPr algn="l"/>
          <a:r>
            <a:rPr lang="en-US" sz="1600" dirty="0"/>
            <a:t>Conducted on a small number of respondents before the actual survey is done.</a:t>
          </a:r>
        </a:p>
        <a:p>
          <a:pPr algn="l"/>
          <a:r>
            <a:rPr lang="en-US" sz="1800" dirty="0"/>
            <a:t>-improve questionnaire</a:t>
          </a:r>
        </a:p>
        <a:p>
          <a:pPr algn="l"/>
          <a:endParaRPr lang="en-US" sz="1400" dirty="0"/>
        </a:p>
      </dgm:t>
    </dgm:pt>
    <dgm:pt modelId="{EC1C78CD-0ECA-4590-B70C-541B8EDB8E31}" type="parTrans" cxnId="{3AFBE77F-E657-4D8B-A860-DB167A5DC112}">
      <dgm:prSet/>
      <dgm:spPr/>
      <dgm:t>
        <a:bodyPr/>
        <a:lstStyle/>
        <a:p>
          <a:endParaRPr lang="en-US"/>
        </a:p>
      </dgm:t>
    </dgm:pt>
    <dgm:pt modelId="{19052DD4-434B-4041-ADDE-3753566D3EC5}" type="sibTrans" cxnId="{3AFBE77F-E657-4D8B-A860-DB167A5DC112}">
      <dgm:prSet/>
      <dgm:spPr/>
      <dgm:t>
        <a:bodyPr/>
        <a:lstStyle/>
        <a:p>
          <a:endParaRPr lang="en-US"/>
        </a:p>
      </dgm:t>
    </dgm:pt>
    <dgm:pt modelId="{4B23B0C6-6C04-4CD3-BEAE-D2F1C5701064}" type="pres">
      <dgm:prSet presAssocID="{70B053CF-2560-4717-AB58-A2EDF55A0277}" presName="Name0" presStyleCnt="0">
        <dgm:presLayoutVars>
          <dgm:chPref val="3"/>
          <dgm:dir/>
          <dgm:animLvl val="lvl"/>
          <dgm:resizeHandles/>
        </dgm:presLayoutVars>
      </dgm:prSet>
      <dgm:spPr/>
    </dgm:pt>
    <dgm:pt modelId="{49CFAD42-F95B-41C0-AA0D-2A8E2F20A86E}" type="pres">
      <dgm:prSet presAssocID="{E7575713-715E-4787-AFB8-9F63C4958A29}" presName="horFlow" presStyleCnt="0"/>
      <dgm:spPr/>
    </dgm:pt>
    <dgm:pt modelId="{5FBA2F7C-783B-4997-88BB-DFA890625DA3}" type="pres">
      <dgm:prSet presAssocID="{E7575713-715E-4787-AFB8-9F63C4958A29}" presName="bigChev" presStyleLbl="node1" presStyleIdx="0" presStyleCnt="2"/>
      <dgm:spPr/>
    </dgm:pt>
    <dgm:pt modelId="{27BCD583-A917-4306-AAB0-A90AB4B3AB9D}" type="pres">
      <dgm:prSet presAssocID="{E1ECAD79-A163-47CD-81B1-E3D1E491E782}" presName="parTrans" presStyleCnt="0"/>
      <dgm:spPr/>
    </dgm:pt>
    <dgm:pt modelId="{A356B0DC-E0FA-46F5-B9EE-28FF17414DF0}" type="pres">
      <dgm:prSet presAssocID="{92E6BE69-8AB7-492D-9F0D-83177354DCD4}" presName="node" presStyleLbl="alignAccFollowNode1" presStyleIdx="0" presStyleCnt="2">
        <dgm:presLayoutVars>
          <dgm:bulletEnabled val="1"/>
        </dgm:presLayoutVars>
      </dgm:prSet>
      <dgm:spPr/>
    </dgm:pt>
    <dgm:pt modelId="{2D56860C-6911-4CAF-B5BD-1D21C9435E59}" type="pres">
      <dgm:prSet presAssocID="{E7575713-715E-4787-AFB8-9F63C4958A29}" presName="vSp" presStyleCnt="0"/>
      <dgm:spPr/>
    </dgm:pt>
    <dgm:pt modelId="{A6EC14EF-9FB6-4ED6-AA37-BF8D9647DFE5}" type="pres">
      <dgm:prSet presAssocID="{B0E125F8-6A50-4BA4-BF19-5EF2C653860D}" presName="horFlow" presStyleCnt="0"/>
      <dgm:spPr/>
    </dgm:pt>
    <dgm:pt modelId="{F25053EF-E0A1-49A5-B88E-1E40CD06ACE6}" type="pres">
      <dgm:prSet presAssocID="{B0E125F8-6A50-4BA4-BF19-5EF2C653860D}" presName="bigChev" presStyleLbl="node1" presStyleIdx="1" presStyleCnt="2"/>
      <dgm:spPr/>
    </dgm:pt>
    <dgm:pt modelId="{35805A7B-19BB-4C97-B2EC-86B5D5EB19A9}" type="pres">
      <dgm:prSet presAssocID="{EC1C78CD-0ECA-4590-B70C-541B8EDB8E31}" presName="parTrans" presStyleCnt="0"/>
      <dgm:spPr/>
    </dgm:pt>
    <dgm:pt modelId="{7F3BD4CA-88BD-47D4-A367-0B0B812E48A0}" type="pres">
      <dgm:prSet presAssocID="{594841FC-5F18-42EB-B9F7-E16FC1B6378F}" presName="node" presStyleLbl="alignAccFollowNode1" presStyleIdx="1" presStyleCnt="2" custScaleY="107687">
        <dgm:presLayoutVars>
          <dgm:bulletEnabled val="1"/>
        </dgm:presLayoutVars>
      </dgm:prSet>
      <dgm:spPr/>
    </dgm:pt>
  </dgm:ptLst>
  <dgm:cxnLst>
    <dgm:cxn modelId="{8114FE00-E00B-479E-9036-69CADB13B4CB}" srcId="{70B053CF-2560-4717-AB58-A2EDF55A0277}" destId="{B0E125F8-6A50-4BA4-BF19-5EF2C653860D}" srcOrd="1" destOrd="0" parTransId="{9E02AD94-124F-4D4C-9DD9-F498ED57F0A8}" sibTransId="{93A140CD-3DC7-4E89-A528-6E08AF889911}"/>
    <dgm:cxn modelId="{57DD052C-4B52-467B-85F1-6183DC605A24}" type="presOf" srcId="{92E6BE69-8AB7-492D-9F0D-83177354DCD4}" destId="{A356B0DC-E0FA-46F5-B9EE-28FF17414DF0}" srcOrd="0" destOrd="0" presId="urn:microsoft.com/office/officeart/2005/8/layout/lProcess3"/>
    <dgm:cxn modelId="{AA38ED5C-3E16-4DAE-AE4C-5D97D937D3F9}" type="presOf" srcId="{594841FC-5F18-42EB-B9F7-E16FC1B6378F}" destId="{7F3BD4CA-88BD-47D4-A367-0B0B812E48A0}" srcOrd="0" destOrd="0" presId="urn:microsoft.com/office/officeart/2005/8/layout/lProcess3"/>
    <dgm:cxn modelId="{8A50E75D-982C-44E1-9807-8E5528EFE662}" srcId="{E7575713-715E-4787-AFB8-9F63C4958A29}" destId="{92E6BE69-8AB7-492D-9F0D-83177354DCD4}" srcOrd="0" destOrd="0" parTransId="{E1ECAD79-A163-47CD-81B1-E3D1E491E782}" sibTransId="{97F2FD6E-5DDA-4EC2-8A70-18A3B9BDB9F9}"/>
    <dgm:cxn modelId="{3BD70A60-7899-4880-B563-4575CEE368BB}" type="presOf" srcId="{70B053CF-2560-4717-AB58-A2EDF55A0277}" destId="{4B23B0C6-6C04-4CD3-BEAE-D2F1C5701064}" srcOrd="0" destOrd="0" presId="urn:microsoft.com/office/officeart/2005/8/layout/lProcess3"/>
    <dgm:cxn modelId="{3AFBE77F-E657-4D8B-A860-DB167A5DC112}" srcId="{B0E125F8-6A50-4BA4-BF19-5EF2C653860D}" destId="{594841FC-5F18-42EB-B9F7-E16FC1B6378F}" srcOrd="0" destOrd="0" parTransId="{EC1C78CD-0ECA-4590-B70C-541B8EDB8E31}" sibTransId="{19052DD4-434B-4041-ADDE-3753566D3EC5}"/>
    <dgm:cxn modelId="{4CA46082-2D63-431A-A4F8-770B32A8EC58}" type="presOf" srcId="{E7575713-715E-4787-AFB8-9F63C4958A29}" destId="{5FBA2F7C-783B-4997-88BB-DFA890625DA3}" srcOrd="0" destOrd="0" presId="urn:microsoft.com/office/officeart/2005/8/layout/lProcess3"/>
    <dgm:cxn modelId="{C08696BE-4DC3-4344-A8D7-074BB37CF16B}" type="presOf" srcId="{B0E125F8-6A50-4BA4-BF19-5EF2C653860D}" destId="{F25053EF-E0A1-49A5-B88E-1E40CD06ACE6}" srcOrd="0" destOrd="0" presId="urn:microsoft.com/office/officeart/2005/8/layout/lProcess3"/>
    <dgm:cxn modelId="{1BE3A1C7-2124-446E-AFCC-02633823D508}" srcId="{70B053CF-2560-4717-AB58-A2EDF55A0277}" destId="{E7575713-715E-4787-AFB8-9F63C4958A29}" srcOrd="0" destOrd="0" parTransId="{D126739E-4AED-4DA8-BFA2-D00802DAD256}" sibTransId="{9201AF6E-7BFD-4B88-BCFC-0860A3FA930B}"/>
    <dgm:cxn modelId="{49185159-9F94-4E1A-AF09-6F846D529EA2}" type="presParOf" srcId="{4B23B0C6-6C04-4CD3-BEAE-D2F1C5701064}" destId="{49CFAD42-F95B-41C0-AA0D-2A8E2F20A86E}" srcOrd="0" destOrd="0" presId="urn:microsoft.com/office/officeart/2005/8/layout/lProcess3"/>
    <dgm:cxn modelId="{B185850D-65D4-4870-B797-2B6FB34DDD23}" type="presParOf" srcId="{49CFAD42-F95B-41C0-AA0D-2A8E2F20A86E}" destId="{5FBA2F7C-783B-4997-88BB-DFA890625DA3}" srcOrd="0" destOrd="0" presId="urn:microsoft.com/office/officeart/2005/8/layout/lProcess3"/>
    <dgm:cxn modelId="{85FA908C-66CE-4C0D-B45B-6AF72C00C59A}" type="presParOf" srcId="{49CFAD42-F95B-41C0-AA0D-2A8E2F20A86E}" destId="{27BCD583-A917-4306-AAB0-A90AB4B3AB9D}" srcOrd="1" destOrd="0" presId="urn:microsoft.com/office/officeart/2005/8/layout/lProcess3"/>
    <dgm:cxn modelId="{CCE391CA-3AD4-4BB5-BE02-14A22E95C41A}" type="presParOf" srcId="{49CFAD42-F95B-41C0-AA0D-2A8E2F20A86E}" destId="{A356B0DC-E0FA-46F5-B9EE-28FF17414DF0}" srcOrd="2" destOrd="0" presId="urn:microsoft.com/office/officeart/2005/8/layout/lProcess3"/>
    <dgm:cxn modelId="{91F9F950-A692-401B-96FE-054DF1AB230C}" type="presParOf" srcId="{4B23B0C6-6C04-4CD3-BEAE-D2F1C5701064}" destId="{2D56860C-6911-4CAF-B5BD-1D21C9435E59}" srcOrd="1" destOrd="0" presId="urn:microsoft.com/office/officeart/2005/8/layout/lProcess3"/>
    <dgm:cxn modelId="{98EB8C2D-9899-4C5E-9C4D-5603E899782A}" type="presParOf" srcId="{4B23B0C6-6C04-4CD3-BEAE-D2F1C5701064}" destId="{A6EC14EF-9FB6-4ED6-AA37-BF8D9647DFE5}" srcOrd="2" destOrd="0" presId="urn:microsoft.com/office/officeart/2005/8/layout/lProcess3"/>
    <dgm:cxn modelId="{9E4A4DD5-532F-4A4E-9973-CA29F84FB0F7}" type="presParOf" srcId="{A6EC14EF-9FB6-4ED6-AA37-BF8D9647DFE5}" destId="{F25053EF-E0A1-49A5-B88E-1E40CD06ACE6}" srcOrd="0" destOrd="0" presId="urn:microsoft.com/office/officeart/2005/8/layout/lProcess3"/>
    <dgm:cxn modelId="{EADBA737-DE97-40D2-B290-02AA532290C3}" type="presParOf" srcId="{A6EC14EF-9FB6-4ED6-AA37-BF8D9647DFE5}" destId="{35805A7B-19BB-4C97-B2EC-86B5D5EB19A9}" srcOrd="1" destOrd="0" presId="urn:microsoft.com/office/officeart/2005/8/layout/lProcess3"/>
    <dgm:cxn modelId="{1B7276F1-008C-4957-9BDA-205F85534D37}" type="presParOf" srcId="{A6EC14EF-9FB6-4ED6-AA37-BF8D9647DFE5}" destId="{7F3BD4CA-88BD-47D4-A367-0B0B812E48A0}"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8E9FD6-50BA-4D87-B4F7-0CE08728C9E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C563E026-303F-4E67-B1B2-543076BF4E53}">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a:t>-</a:t>
          </a:r>
          <a:r>
            <a:rPr lang="en-US" sz="1700" dirty="0"/>
            <a:t>The characteristics of the population of interest</a:t>
          </a:r>
        </a:p>
        <a:p>
          <a:pPr algn="l"/>
          <a:r>
            <a:rPr lang="en-US" sz="1700" dirty="0"/>
            <a:t>-e.g. : Age, gender, monthly income</a:t>
          </a:r>
        </a:p>
      </dgm:t>
    </dgm:pt>
    <dgm:pt modelId="{917CD13A-92DB-400D-9F3E-D9F5C759AD45}" type="parTrans" cxnId="{3B426802-023A-4B74-AF2E-95F3036CD985}">
      <dgm:prSet/>
      <dgm:spPr/>
      <dgm:t>
        <a:bodyPr/>
        <a:lstStyle/>
        <a:p>
          <a:endParaRPr lang="en-US"/>
        </a:p>
      </dgm:t>
    </dgm:pt>
    <dgm:pt modelId="{8E80EE2B-6571-4527-8FBA-CF9DCAD3FEE5}" type="sibTrans" cxnId="{3B426802-023A-4B74-AF2E-95F3036CD985}">
      <dgm:prSet/>
      <dgm:spPr/>
      <dgm:t>
        <a:bodyPr/>
        <a:lstStyle/>
        <a:p>
          <a:endParaRPr lang="en-US"/>
        </a:p>
      </dgm:t>
    </dgm:pt>
    <dgm:pt modelId="{5501E3AF-2C0F-4A0B-8842-95FA632E1F28}">
      <dgm:prSet phldrT="[Text]" custT="1">
        <dgm:style>
          <a:lnRef idx="2">
            <a:schemeClr val="accent1"/>
          </a:lnRef>
          <a:fillRef idx="1">
            <a:schemeClr val="lt1"/>
          </a:fillRef>
          <a:effectRef idx="0">
            <a:schemeClr val="accent1"/>
          </a:effectRef>
          <a:fontRef idx="minor">
            <a:schemeClr val="dk1"/>
          </a:fontRef>
        </dgm:style>
      </dgm:prSet>
      <dgm:spPr/>
      <dgm:t>
        <a:bodyPr/>
        <a:lstStyle/>
        <a:p>
          <a:pPr algn="l"/>
          <a:endParaRPr lang="en-US" sz="1600" dirty="0"/>
        </a:p>
        <a:p>
          <a:pPr algn="l"/>
          <a:r>
            <a:rPr lang="en-US" sz="1600" dirty="0"/>
            <a:t>-</a:t>
          </a:r>
          <a:r>
            <a:rPr lang="en-US" sz="1700" dirty="0"/>
            <a:t>Measured on numerical scale</a:t>
          </a:r>
        </a:p>
        <a:p>
          <a:pPr algn="l"/>
          <a:r>
            <a:rPr lang="en-US" sz="1700" dirty="0"/>
            <a:t>-Yields numerical response</a:t>
          </a:r>
        </a:p>
        <a:p>
          <a:pPr algn="l"/>
          <a:r>
            <a:rPr lang="en-US" sz="1700" dirty="0"/>
            <a:t>-e.g. :how tall are you?</a:t>
          </a:r>
        </a:p>
        <a:p>
          <a:pPr algn="l"/>
          <a:endParaRPr lang="en-US" sz="1600" dirty="0"/>
        </a:p>
      </dgm:t>
    </dgm:pt>
    <dgm:pt modelId="{2A2B5452-F45F-4FED-ADBA-9DF902222BC9}" type="parTrans" cxnId="{D7F977A2-C190-409B-97EB-DA576D77E5D0}">
      <dgm:prSet/>
      <dgm:spPr/>
      <dgm:t>
        <a:bodyPr/>
        <a:lstStyle/>
        <a:p>
          <a:endParaRPr lang="en-US"/>
        </a:p>
      </dgm:t>
    </dgm:pt>
    <dgm:pt modelId="{00088D2E-540B-49C7-8CB9-5E768FF824EB}" type="sibTrans" cxnId="{D7F977A2-C190-409B-97EB-DA576D77E5D0}">
      <dgm:prSet/>
      <dgm:spPr/>
      <dgm:t>
        <a:bodyPr/>
        <a:lstStyle/>
        <a:p>
          <a:endParaRPr lang="en-US"/>
        </a:p>
      </dgm:t>
    </dgm:pt>
    <dgm:pt modelId="{FF82B6A8-A4EE-4A74-B36D-0A4C70EEF369}">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a:t>-Numerical response from counting process</a:t>
          </a:r>
        </a:p>
        <a:p>
          <a:pPr algn="l"/>
          <a:r>
            <a:rPr lang="en-US" sz="1600" dirty="0"/>
            <a:t>-e.g. : how many children do you have?</a:t>
          </a:r>
        </a:p>
      </dgm:t>
    </dgm:pt>
    <dgm:pt modelId="{CDE708F9-FFD4-49CB-9C79-20394973FCB8}" type="parTrans" cxnId="{D8F1577D-E9B8-4240-A544-2C6FE3C45859}">
      <dgm:prSet/>
      <dgm:spPr/>
      <dgm:t>
        <a:bodyPr/>
        <a:lstStyle/>
        <a:p>
          <a:endParaRPr lang="en-US"/>
        </a:p>
      </dgm:t>
    </dgm:pt>
    <dgm:pt modelId="{189B9F3F-C918-4CAD-83F9-91AA905E145B}" type="sibTrans" cxnId="{D8F1577D-E9B8-4240-A544-2C6FE3C45859}">
      <dgm:prSet/>
      <dgm:spPr/>
      <dgm:t>
        <a:bodyPr/>
        <a:lstStyle/>
        <a:p>
          <a:endParaRPr lang="en-US"/>
        </a:p>
      </dgm:t>
    </dgm:pt>
    <dgm:pt modelId="{28047D4D-29BF-4FDC-8A34-B89D44C10024}">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600" dirty="0"/>
            <a:t>-Numerical response from measuring process</a:t>
          </a:r>
        </a:p>
        <a:p>
          <a:pPr algn="l"/>
          <a:r>
            <a:rPr lang="en-US" sz="1600" dirty="0"/>
            <a:t>-e-.g. :how tall are you?</a:t>
          </a:r>
        </a:p>
        <a:p>
          <a:pPr algn="l"/>
          <a:r>
            <a:rPr lang="en-US" sz="1600" dirty="0"/>
            <a:t>         :what is your weight?</a:t>
          </a:r>
        </a:p>
      </dgm:t>
    </dgm:pt>
    <dgm:pt modelId="{3EDDB6DF-9FA4-47A6-B12A-A3068B05C0DD}" type="parTrans" cxnId="{D91FDBD1-B8B2-4ABD-8674-0F10C2C4532D}">
      <dgm:prSet/>
      <dgm:spPr/>
      <dgm:t>
        <a:bodyPr/>
        <a:lstStyle/>
        <a:p>
          <a:endParaRPr lang="en-US"/>
        </a:p>
      </dgm:t>
    </dgm:pt>
    <dgm:pt modelId="{D4F45D88-EC5F-47F1-BD3B-945C68561D9C}" type="sibTrans" cxnId="{D91FDBD1-B8B2-4ABD-8674-0F10C2C4532D}">
      <dgm:prSet/>
      <dgm:spPr/>
      <dgm:t>
        <a:bodyPr/>
        <a:lstStyle/>
        <a:p>
          <a:endParaRPr lang="en-US"/>
        </a:p>
      </dgm:t>
    </dgm:pt>
    <dgm:pt modelId="{EB2B5234-B506-4B37-8FD7-31D0FC5A5F34}">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1750" dirty="0"/>
            <a:t>-</a:t>
          </a:r>
          <a:r>
            <a:rPr lang="en-US" sz="1700" dirty="0"/>
            <a:t>Measured  with non- numerical scale</a:t>
          </a:r>
        </a:p>
        <a:p>
          <a:pPr algn="l"/>
          <a:r>
            <a:rPr lang="en-US" sz="1700" dirty="0"/>
            <a:t>-Yields  categorical response</a:t>
          </a:r>
        </a:p>
        <a:p>
          <a:pPr algn="l"/>
          <a:r>
            <a:rPr lang="en-US" sz="1700" dirty="0"/>
            <a:t>-e.g.: are you a Malaysian?</a:t>
          </a:r>
        </a:p>
      </dgm:t>
    </dgm:pt>
    <dgm:pt modelId="{16605D13-1083-4DE7-8488-DF25FC930047}" type="parTrans" cxnId="{5EF1BDFB-9A3C-4276-92B0-AC3533EC4B22}">
      <dgm:prSet/>
      <dgm:spPr/>
      <dgm:t>
        <a:bodyPr/>
        <a:lstStyle/>
        <a:p>
          <a:endParaRPr lang="en-US"/>
        </a:p>
      </dgm:t>
    </dgm:pt>
    <dgm:pt modelId="{132EF428-6798-4836-AC1A-BDB41A63CD7E}" type="sibTrans" cxnId="{5EF1BDFB-9A3C-4276-92B0-AC3533EC4B22}">
      <dgm:prSet/>
      <dgm:spPr/>
      <dgm:t>
        <a:bodyPr/>
        <a:lstStyle/>
        <a:p>
          <a:endParaRPr lang="en-US"/>
        </a:p>
      </dgm:t>
    </dgm:pt>
    <dgm:pt modelId="{D3FE33FE-3690-42A6-AA9F-3B31BEF668C8}" type="pres">
      <dgm:prSet presAssocID="{4A8E9FD6-50BA-4D87-B4F7-0CE08728C9E9}" presName="diagram" presStyleCnt="0">
        <dgm:presLayoutVars>
          <dgm:chPref val="1"/>
          <dgm:dir/>
          <dgm:animOne val="branch"/>
          <dgm:animLvl val="lvl"/>
          <dgm:resizeHandles val="exact"/>
        </dgm:presLayoutVars>
      </dgm:prSet>
      <dgm:spPr/>
    </dgm:pt>
    <dgm:pt modelId="{A9911574-6FEA-44AE-8C7F-824FEE0088D3}" type="pres">
      <dgm:prSet presAssocID="{C563E026-303F-4E67-B1B2-543076BF4E53}" presName="root1" presStyleCnt="0"/>
      <dgm:spPr/>
    </dgm:pt>
    <dgm:pt modelId="{A214581B-0715-4DD4-A025-ACE44EE8A7CB}" type="pres">
      <dgm:prSet presAssocID="{C563E026-303F-4E67-B1B2-543076BF4E53}" presName="LevelOneTextNode" presStyleLbl="node0" presStyleIdx="0" presStyleCnt="1" custScaleX="102622" custScaleY="122182" custLinFactNeighborX="-11069" custLinFactNeighborY="8943">
        <dgm:presLayoutVars>
          <dgm:chPref val="3"/>
        </dgm:presLayoutVars>
      </dgm:prSet>
      <dgm:spPr/>
    </dgm:pt>
    <dgm:pt modelId="{519AF532-311B-4CF0-BBD0-F557B07D56A8}" type="pres">
      <dgm:prSet presAssocID="{C563E026-303F-4E67-B1B2-543076BF4E53}" presName="level2hierChild" presStyleCnt="0"/>
      <dgm:spPr/>
    </dgm:pt>
    <dgm:pt modelId="{7834C316-57D3-447A-89A3-0EE35A12A17B}" type="pres">
      <dgm:prSet presAssocID="{2A2B5452-F45F-4FED-ADBA-9DF902222BC9}" presName="conn2-1" presStyleLbl="parChTrans1D2" presStyleIdx="0" presStyleCnt="2"/>
      <dgm:spPr/>
    </dgm:pt>
    <dgm:pt modelId="{A3566A93-16E5-45C3-A54B-DDDD1F7CF426}" type="pres">
      <dgm:prSet presAssocID="{2A2B5452-F45F-4FED-ADBA-9DF902222BC9}" presName="connTx" presStyleLbl="parChTrans1D2" presStyleIdx="0" presStyleCnt="2"/>
      <dgm:spPr/>
    </dgm:pt>
    <dgm:pt modelId="{53DCD3B8-B060-4529-BEC5-8C4742624F07}" type="pres">
      <dgm:prSet presAssocID="{5501E3AF-2C0F-4A0B-8842-95FA632E1F28}" presName="root2" presStyleCnt="0"/>
      <dgm:spPr/>
    </dgm:pt>
    <dgm:pt modelId="{40E1F262-C56C-4E62-8B7D-289B1FD1FC67}" type="pres">
      <dgm:prSet presAssocID="{5501E3AF-2C0F-4A0B-8842-95FA632E1F28}" presName="LevelTwoTextNode" presStyleLbl="node2" presStyleIdx="0" presStyleCnt="2" custScaleX="98770" custScaleY="98922" custLinFactNeighborX="-13465" custLinFactNeighborY="13376">
        <dgm:presLayoutVars>
          <dgm:chPref val="3"/>
        </dgm:presLayoutVars>
      </dgm:prSet>
      <dgm:spPr/>
    </dgm:pt>
    <dgm:pt modelId="{17DC3B0B-4BAC-4CA0-8259-575DD15C491D}" type="pres">
      <dgm:prSet presAssocID="{5501E3AF-2C0F-4A0B-8842-95FA632E1F28}" presName="level3hierChild" presStyleCnt="0"/>
      <dgm:spPr/>
    </dgm:pt>
    <dgm:pt modelId="{6EBB94D0-A355-49EA-A340-87DF9DE88E9C}" type="pres">
      <dgm:prSet presAssocID="{CDE708F9-FFD4-49CB-9C79-20394973FCB8}" presName="conn2-1" presStyleLbl="parChTrans1D3" presStyleIdx="0" presStyleCnt="2"/>
      <dgm:spPr/>
    </dgm:pt>
    <dgm:pt modelId="{F051E121-E4AA-4592-8D9F-B9EE36BB155D}" type="pres">
      <dgm:prSet presAssocID="{CDE708F9-FFD4-49CB-9C79-20394973FCB8}" presName="connTx" presStyleLbl="parChTrans1D3" presStyleIdx="0" presStyleCnt="2"/>
      <dgm:spPr/>
    </dgm:pt>
    <dgm:pt modelId="{0494C8F0-4E1F-4AA5-A37A-5FC1E5CC2B5D}" type="pres">
      <dgm:prSet presAssocID="{FF82B6A8-A4EE-4A74-B36D-0A4C70EEF369}" presName="root2" presStyleCnt="0"/>
      <dgm:spPr/>
    </dgm:pt>
    <dgm:pt modelId="{9977B9F2-8ABA-42B1-99CD-B133E10142A5}" type="pres">
      <dgm:prSet presAssocID="{FF82B6A8-A4EE-4A74-B36D-0A4C70EEF369}" presName="LevelTwoTextNode" presStyleLbl="node3" presStyleIdx="0" presStyleCnt="2" custLinFactNeighborX="-3638" custLinFactNeighborY="-13315">
        <dgm:presLayoutVars>
          <dgm:chPref val="3"/>
        </dgm:presLayoutVars>
      </dgm:prSet>
      <dgm:spPr/>
    </dgm:pt>
    <dgm:pt modelId="{3CA0DFB3-818D-4F4B-9C7A-AA9B415E5992}" type="pres">
      <dgm:prSet presAssocID="{FF82B6A8-A4EE-4A74-B36D-0A4C70EEF369}" presName="level3hierChild" presStyleCnt="0"/>
      <dgm:spPr/>
    </dgm:pt>
    <dgm:pt modelId="{4F84C028-F100-4872-8A66-AA859F847508}" type="pres">
      <dgm:prSet presAssocID="{3EDDB6DF-9FA4-47A6-B12A-A3068B05C0DD}" presName="conn2-1" presStyleLbl="parChTrans1D3" presStyleIdx="1" presStyleCnt="2"/>
      <dgm:spPr/>
    </dgm:pt>
    <dgm:pt modelId="{91F7DCCC-1F7D-4D36-90F4-F9FDBA109175}" type="pres">
      <dgm:prSet presAssocID="{3EDDB6DF-9FA4-47A6-B12A-A3068B05C0DD}" presName="connTx" presStyleLbl="parChTrans1D3" presStyleIdx="1" presStyleCnt="2"/>
      <dgm:spPr/>
    </dgm:pt>
    <dgm:pt modelId="{6F3BE3E2-8279-47C6-9578-7FCE6C7917A3}" type="pres">
      <dgm:prSet presAssocID="{28047D4D-29BF-4FDC-8A34-B89D44C10024}" presName="root2" presStyleCnt="0"/>
      <dgm:spPr/>
    </dgm:pt>
    <dgm:pt modelId="{2D3BCF01-DA0B-48F5-AA71-AE64F6057ED1}" type="pres">
      <dgm:prSet presAssocID="{28047D4D-29BF-4FDC-8A34-B89D44C10024}" presName="LevelTwoTextNode" presStyleLbl="node3" presStyleIdx="1" presStyleCnt="2" custScaleY="113925" custLinFactNeighborX="-3625" custLinFactNeighborY="46147">
        <dgm:presLayoutVars>
          <dgm:chPref val="3"/>
        </dgm:presLayoutVars>
      </dgm:prSet>
      <dgm:spPr/>
    </dgm:pt>
    <dgm:pt modelId="{A686E384-F740-46CA-8C4C-F6E05C2A938D}" type="pres">
      <dgm:prSet presAssocID="{28047D4D-29BF-4FDC-8A34-B89D44C10024}" presName="level3hierChild" presStyleCnt="0"/>
      <dgm:spPr/>
    </dgm:pt>
    <dgm:pt modelId="{581600FE-E016-4B31-8E0E-2B805C4C0C04}" type="pres">
      <dgm:prSet presAssocID="{16605D13-1083-4DE7-8488-DF25FC930047}" presName="conn2-1" presStyleLbl="parChTrans1D2" presStyleIdx="1" presStyleCnt="2"/>
      <dgm:spPr/>
    </dgm:pt>
    <dgm:pt modelId="{47E72DF6-18CB-4A16-8227-004E05C60101}" type="pres">
      <dgm:prSet presAssocID="{16605D13-1083-4DE7-8488-DF25FC930047}" presName="connTx" presStyleLbl="parChTrans1D2" presStyleIdx="1" presStyleCnt="2"/>
      <dgm:spPr/>
    </dgm:pt>
    <dgm:pt modelId="{52F937E5-2860-4200-8691-C3507C55FFE7}" type="pres">
      <dgm:prSet presAssocID="{EB2B5234-B506-4B37-8FD7-31D0FC5A5F34}" presName="root2" presStyleCnt="0"/>
      <dgm:spPr/>
    </dgm:pt>
    <dgm:pt modelId="{CF53A37F-63C9-43AF-BF6A-6F3DD5F5D6A7}" type="pres">
      <dgm:prSet presAssocID="{EB2B5234-B506-4B37-8FD7-31D0FC5A5F34}" presName="LevelTwoTextNode" presStyleLbl="node2" presStyleIdx="1" presStyleCnt="2" custScaleX="132752" custScaleY="104211" custLinFactY="32335" custLinFactNeighborX="-24899" custLinFactNeighborY="100000">
        <dgm:presLayoutVars>
          <dgm:chPref val="3"/>
        </dgm:presLayoutVars>
      </dgm:prSet>
      <dgm:spPr/>
    </dgm:pt>
    <dgm:pt modelId="{3F267D79-3618-43C0-9609-B1D0249717A8}" type="pres">
      <dgm:prSet presAssocID="{EB2B5234-B506-4B37-8FD7-31D0FC5A5F34}" presName="level3hierChild" presStyleCnt="0"/>
      <dgm:spPr/>
    </dgm:pt>
  </dgm:ptLst>
  <dgm:cxnLst>
    <dgm:cxn modelId="{CE96D500-E8DF-47C2-86A4-D033B05951EB}" type="presOf" srcId="{2A2B5452-F45F-4FED-ADBA-9DF902222BC9}" destId="{7834C316-57D3-447A-89A3-0EE35A12A17B}" srcOrd="0" destOrd="0" presId="urn:microsoft.com/office/officeart/2005/8/layout/hierarchy2"/>
    <dgm:cxn modelId="{3B426802-023A-4B74-AF2E-95F3036CD985}" srcId="{4A8E9FD6-50BA-4D87-B4F7-0CE08728C9E9}" destId="{C563E026-303F-4E67-B1B2-543076BF4E53}" srcOrd="0" destOrd="0" parTransId="{917CD13A-92DB-400D-9F3E-D9F5C759AD45}" sibTransId="{8E80EE2B-6571-4527-8FBA-CF9DCAD3FEE5}"/>
    <dgm:cxn modelId="{422A9506-3C71-4DD4-AA3D-5F330083B269}" type="presOf" srcId="{3EDDB6DF-9FA4-47A6-B12A-A3068B05C0DD}" destId="{4F84C028-F100-4872-8A66-AA859F847508}" srcOrd="0" destOrd="0" presId="urn:microsoft.com/office/officeart/2005/8/layout/hierarchy2"/>
    <dgm:cxn modelId="{396DF613-E9D2-414B-9BF4-C84603C2B003}" type="presOf" srcId="{EB2B5234-B506-4B37-8FD7-31D0FC5A5F34}" destId="{CF53A37F-63C9-43AF-BF6A-6F3DD5F5D6A7}" srcOrd="0" destOrd="0" presId="urn:microsoft.com/office/officeart/2005/8/layout/hierarchy2"/>
    <dgm:cxn modelId="{52427C27-E014-4879-AC70-66970C875A2F}" type="presOf" srcId="{C563E026-303F-4E67-B1B2-543076BF4E53}" destId="{A214581B-0715-4DD4-A025-ACE44EE8A7CB}" srcOrd="0" destOrd="0" presId="urn:microsoft.com/office/officeart/2005/8/layout/hierarchy2"/>
    <dgm:cxn modelId="{207BC03D-845E-4C18-A1F9-6ACED991E4DC}" type="presOf" srcId="{5501E3AF-2C0F-4A0B-8842-95FA632E1F28}" destId="{40E1F262-C56C-4E62-8B7D-289B1FD1FC67}" srcOrd="0" destOrd="0" presId="urn:microsoft.com/office/officeart/2005/8/layout/hierarchy2"/>
    <dgm:cxn modelId="{BB785D4B-385E-4219-BDBB-1FAE6A85D915}" type="presOf" srcId="{FF82B6A8-A4EE-4A74-B36D-0A4C70EEF369}" destId="{9977B9F2-8ABA-42B1-99CD-B133E10142A5}" srcOrd="0" destOrd="0" presId="urn:microsoft.com/office/officeart/2005/8/layout/hierarchy2"/>
    <dgm:cxn modelId="{92C1516C-8FD9-4A53-9379-750B96107D2F}" type="presOf" srcId="{28047D4D-29BF-4FDC-8A34-B89D44C10024}" destId="{2D3BCF01-DA0B-48F5-AA71-AE64F6057ED1}" srcOrd="0" destOrd="0" presId="urn:microsoft.com/office/officeart/2005/8/layout/hierarchy2"/>
    <dgm:cxn modelId="{849A1255-601B-46FB-B443-853786FD87B7}" type="presOf" srcId="{3EDDB6DF-9FA4-47A6-B12A-A3068B05C0DD}" destId="{91F7DCCC-1F7D-4D36-90F4-F9FDBA109175}" srcOrd="1" destOrd="0" presId="urn:microsoft.com/office/officeart/2005/8/layout/hierarchy2"/>
    <dgm:cxn modelId="{91A56155-457A-4C93-BA11-6F73F193C76D}" type="presOf" srcId="{16605D13-1083-4DE7-8488-DF25FC930047}" destId="{581600FE-E016-4B31-8E0E-2B805C4C0C04}" srcOrd="0" destOrd="0" presId="urn:microsoft.com/office/officeart/2005/8/layout/hierarchy2"/>
    <dgm:cxn modelId="{D8F1577D-E9B8-4240-A544-2C6FE3C45859}" srcId="{5501E3AF-2C0F-4A0B-8842-95FA632E1F28}" destId="{FF82B6A8-A4EE-4A74-B36D-0A4C70EEF369}" srcOrd="0" destOrd="0" parTransId="{CDE708F9-FFD4-49CB-9C79-20394973FCB8}" sibTransId="{189B9F3F-C918-4CAD-83F9-91AA905E145B}"/>
    <dgm:cxn modelId="{7076FD97-79A6-4560-AF17-19077FF12E2A}" type="presOf" srcId="{2A2B5452-F45F-4FED-ADBA-9DF902222BC9}" destId="{A3566A93-16E5-45C3-A54B-DDDD1F7CF426}" srcOrd="1" destOrd="0" presId="urn:microsoft.com/office/officeart/2005/8/layout/hierarchy2"/>
    <dgm:cxn modelId="{D7F977A2-C190-409B-97EB-DA576D77E5D0}" srcId="{C563E026-303F-4E67-B1B2-543076BF4E53}" destId="{5501E3AF-2C0F-4A0B-8842-95FA632E1F28}" srcOrd="0" destOrd="0" parTransId="{2A2B5452-F45F-4FED-ADBA-9DF902222BC9}" sibTransId="{00088D2E-540B-49C7-8CB9-5E768FF824EB}"/>
    <dgm:cxn modelId="{36D2CFAA-08A9-45F5-B4E8-FE2021485474}" type="presOf" srcId="{16605D13-1083-4DE7-8488-DF25FC930047}" destId="{47E72DF6-18CB-4A16-8227-004E05C60101}" srcOrd="1" destOrd="0" presId="urn:microsoft.com/office/officeart/2005/8/layout/hierarchy2"/>
    <dgm:cxn modelId="{D91FDBD1-B8B2-4ABD-8674-0F10C2C4532D}" srcId="{5501E3AF-2C0F-4A0B-8842-95FA632E1F28}" destId="{28047D4D-29BF-4FDC-8A34-B89D44C10024}" srcOrd="1" destOrd="0" parTransId="{3EDDB6DF-9FA4-47A6-B12A-A3068B05C0DD}" sibTransId="{D4F45D88-EC5F-47F1-BD3B-945C68561D9C}"/>
    <dgm:cxn modelId="{E6B9A1E5-85F1-423F-8D9E-221E98BB7D57}" type="presOf" srcId="{CDE708F9-FFD4-49CB-9C79-20394973FCB8}" destId="{F051E121-E4AA-4592-8D9F-B9EE36BB155D}" srcOrd="1" destOrd="0" presId="urn:microsoft.com/office/officeart/2005/8/layout/hierarchy2"/>
    <dgm:cxn modelId="{484E35EE-B8E6-4288-8294-CB2D506FFAB9}" type="presOf" srcId="{4A8E9FD6-50BA-4D87-B4F7-0CE08728C9E9}" destId="{D3FE33FE-3690-42A6-AA9F-3B31BEF668C8}" srcOrd="0" destOrd="0" presId="urn:microsoft.com/office/officeart/2005/8/layout/hierarchy2"/>
    <dgm:cxn modelId="{647463FB-6C3C-43A8-A51C-CF660FB6CB12}" type="presOf" srcId="{CDE708F9-FFD4-49CB-9C79-20394973FCB8}" destId="{6EBB94D0-A355-49EA-A340-87DF9DE88E9C}" srcOrd="0" destOrd="0" presId="urn:microsoft.com/office/officeart/2005/8/layout/hierarchy2"/>
    <dgm:cxn modelId="{5EF1BDFB-9A3C-4276-92B0-AC3533EC4B22}" srcId="{C563E026-303F-4E67-B1B2-543076BF4E53}" destId="{EB2B5234-B506-4B37-8FD7-31D0FC5A5F34}" srcOrd="1" destOrd="0" parTransId="{16605D13-1083-4DE7-8488-DF25FC930047}" sibTransId="{132EF428-6798-4836-AC1A-BDB41A63CD7E}"/>
    <dgm:cxn modelId="{CD8D1E5D-F16A-4718-85DF-4BB04AD2F386}" type="presParOf" srcId="{D3FE33FE-3690-42A6-AA9F-3B31BEF668C8}" destId="{A9911574-6FEA-44AE-8C7F-824FEE0088D3}" srcOrd="0" destOrd="0" presId="urn:microsoft.com/office/officeart/2005/8/layout/hierarchy2"/>
    <dgm:cxn modelId="{6BCA0CC9-F65C-45AC-8055-8C0B05EF4E01}" type="presParOf" srcId="{A9911574-6FEA-44AE-8C7F-824FEE0088D3}" destId="{A214581B-0715-4DD4-A025-ACE44EE8A7CB}" srcOrd="0" destOrd="0" presId="urn:microsoft.com/office/officeart/2005/8/layout/hierarchy2"/>
    <dgm:cxn modelId="{A07E985A-DE27-4D4C-A455-E6F58B0F20A8}" type="presParOf" srcId="{A9911574-6FEA-44AE-8C7F-824FEE0088D3}" destId="{519AF532-311B-4CF0-BBD0-F557B07D56A8}" srcOrd="1" destOrd="0" presId="urn:microsoft.com/office/officeart/2005/8/layout/hierarchy2"/>
    <dgm:cxn modelId="{E62CC776-7CE5-41AA-9AF1-36F9B3810964}" type="presParOf" srcId="{519AF532-311B-4CF0-BBD0-F557B07D56A8}" destId="{7834C316-57D3-447A-89A3-0EE35A12A17B}" srcOrd="0" destOrd="0" presId="urn:microsoft.com/office/officeart/2005/8/layout/hierarchy2"/>
    <dgm:cxn modelId="{AC3281FF-AB11-4C71-914B-947B2BBE8238}" type="presParOf" srcId="{7834C316-57D3-447A-89A3-0EE35A12A17B}" destId="{A3566A93-16E5-45C3-A54B-DDDD1F7CF426}" srcOrd="0" destOrd="0" presId="urn:microsoft.com/office/officeart/2005/8/layout/hierarchy2"/>
    <dgm:cxn modelId="{FF10A952-375E-4C34-99AC-7EC2D2226F8A}" type="presParOf" srcId="{519AF532-311B-4CF0-BBD0-F557B07D56A8}" destId="{53DCD3B8-B060-4529-BEC5-8C4742624F07}" srcOrd="1" destOrd="0" presId="urn:microsoft.com/office/officeart/2005/8/layout/hierarchy2"/>
    <dgm:cxn modelId="{5B94235A-53DC-46A9-9A69-6B8080B4144C}" type="presParOf" srcId="{53DCD3B8-B060-4529-BEC5-8C4742624F07}" destId="{40E1F262-C56C-4E62-8B7D-289B1FD1FC67}" srcOrd="0" destOrd="0" presId="urn:microsoft.com/office/officeart/2005/8/layout/hierarchy2"/>
    <dgm:cxn modelId="{8FF7142D-B4BD-4B11-BE6F-D3EDE2D011B2}" type="presParOf" srcId="{53DCD3B8-B060-4529-BEC5-8C4742624F07}" destId="{17DC3B0B-4BAC-4CA0-8259-575DD15C491D}" srcOrd="1" destOrd="0" presId="urn:microsoft.com/office/officeart/2005/8/layout/hierarchy2"/>
    <dgm:cxn modelId="{CF3E25C2-5065-4267-85C9-2E78F202BFE2}" type="presParOf" srcId="{17DC3B0B-4BAC-4CA0-8259-575DD15C491D}" destId="{6EBB94D0-A355-49EA-A340-87DF9DE88E9C}" srcOrd="0" destOrd="0" presId="urn:microsoft.com/office/officeart/2005/8/layout/hierarchy2"/>
    <dgm:cxn modelId="{83153749-DAD1-4C58-9ADA-DE836C202A5A}" type="presParOf" srcId="{6EBB94D0-A355-49EA-A340-87DF9DE88E9C}" destId="{F051E121-E4AA-4592-8D9F-B9EE36BB155D}" srcOrd="0" destOrd="0" presId="urn:microsoft.com/office/officeart/2005/8/layout/hierarchy2"/>
    <dgm:cxn modelId="{77F74DB1-F1CD-4F6E-928E-30C374C6BA99}" type="presParOf" srcId="{17DC3B0B-4BAC-4CA0-8259-575DD15C491D}" destId="{0494C8F0-4E1F-4AA5-A37A-5FC1E5CC2B5D}" srcOrd="1" destOrd="0" presId="urn:microsoft.com/office/officeart/2005/8/layout/hierarchy2"/>
    <dgm:cxn modelId="{1329A454-03F1-49E2-BC3E-0BFB885AB447}" type="presParOf" srcId="{0494C8F0-4E1F-4AA5-A37A-5FC1E5CC2B5D}" destId="{9977B9F2-8ABA-42B1-99CD-B133E10142A5}" srcOrd="0" destOrd="0" presId="urn:microsoft.com/office/officeart/2005/8/layout/hierarchy2"/>
    <dgm:cxn modelId="{507473DC-0DAF-4FA9-949E-9B2156609239}" type="presParOf" srcId="{0494C8F0-4E1F-4AA5-A37A-5FC1E5CC2B5D}" destId="{3CA0DFB3-818D-4F4B-9C7A-AA9B415E5992}" srcOrd="1" destOrd="0" presId="urn:microsoft.com/office/officeart/2005/8/layout/hierarchy2"/>
    <dgm:cxn modelId="{DF6ACE9A-3E3A-4ABD-9A8B-43928D1A8E78}" type="presParOf" srcId="{17DC3B0B-4BAC-4CA0-8259-575DD15C491D}" destId="{4F84C028-F100-4872-8A66-AA859F847508}" srcOrd="2" destOrd="0" presId="urn:microsoft.com/office/officeart/2005/8/layout/hierarchy2"/>
    <dgm:cxn modelId="{A48B2949-3652-47BC-ABE6-500FB26550C3}" type="presParOf" srcId="{4F84C028-F100-4872-8A66-AA859F847508}" destId="{91F7DCCC-1F7D-4D36-90F4-F9FDBA109175}" srcOrd="0" destOrd="0" presId="urn:microsoft.com/office/officeart/2005/8/layout/hierarchy2"/>
    <dgm:cxn modelId="{3BF295A4-A0D0-4794-ADCB-43C7681E1280}" type="presParOf" srcId="{17DC3B0B-4BAC-4CA0-8259-575DD15C491D}" destId="{6F3BE3E2-8279-47C6-9578-7FCE6C7917A3}" srcOrd="3" destOrd="0" presId="urn:microsoft.com/office/officeart/2005/8/layout/hierarchy2"/>
    <dgm:cxn modelId="{16AA1AAB-9756-42B3-8A77-23152EEBA565}" type="presParOf" srcId="{6F3BE3E2-8279-47C6-9578-7FCE6C7917A3}" destId="{2D3BCF01-DA0B-48F5-AA71-AE64F6057ED1}" srcOrd="0" destOrd="0" presId="urn:microsoft.com/office/officeart/2005/8/layout/hierarchy2"/>
    <dgm:cxn modelId="{D72FAE5B-3F52-4EB1-85BA-31DA3366E8B4}" type="presParOf" srcId="{6F3BE3E2-8279-47C6-9578-7FCE6C7917A3}" destId="{A686E384-F740-46CA-8C4C-F6E05C2A938D}" srcOrd="1" destOrd="0" presId="urn:microsoft.com/office/officeart/2005/8/layout/hierarchy2"/>
    <dgm:cxn modelId="{F01BB591-0BC5-45A3-B4DD-60517D5F3DBE}" type="presParOf" srcId="{519AF532-311B-4CF0-BBD0-F557B07D56A8}" destId="{581600FE-E016-4B31-8E0E-2B805C4C0C04}" srcOrd="2" destOrd="0" presId="urn:microsoft.com/office/officeart/2005/8/layout/hierarchy2"/>
    <dgm:cxn modelId="{0A5CE91D-55AA-4869-ACD4-C3A9F9EC2980}" type="presParOf" srcId="{581600FE-E016-4B31-8E0E-2B805C4C0C04}" destId="{47E72DF6-18CB-4A16-8227-004E05C60101}" srcOrd="0" destOrd="0" presId="urn:microsoft.com/office/officeart/2005/8/layout/hierarchy2"/>
    <dgm:cxn modelId="{78726D84-8EA0-4C7D-BE23-1F67D3948462}" type="presParOf" srcId="{519AF532-311B-4CF0-BBD0-F557B07D56A8}" destId="{52F937E5-2860-4200-8691-C3507C55FFE7}" srcOrd="3" destOrd="0" presId="urn:microsoft.com/office/officeart/2005/8/layout/hierarchy2"/>
    <dgm:cxn modelId="{8ED5985C-BD2F-4A0D-8C06-C7E654AE8E6B}" type="presParOf" srcId="{52F937E5-2860-4200-8691-C3507C55FFE7}" destId="{CF53A37F-63C9-43AF-BF6A-6F3DD5F5D6A7}" srcOrd="0" destOrd="0" presId="urn:microsoft.com/office/officeart/2005/8/layout/hierarchy2"/>
    <dgm:cxn modelId="{C63ABBA9-2656-4A4C-BF06-241C0F25BAA4}" type="presParOf" srcId="{52F937E5-2860-4200-8691-C3507C55FFE7}" destId="{3F267D79-3618-43C0-9609-B1D0249717A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55FC49-6429-4A4C-B9B1-3AD57D728AD0}"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5455B0DC-8454-4641-813C-939B75E0F78C}">
      <dgm:prSet phldrT="[Text]"/>
      <dgm:spPr/>
      <dgm:t>
        <a:bodyPr/>
        <a:lstStyle/>
        <a:p>
          <a:r>
            <a:rPr lang="en-US" dirty="0"/>
            <a:t>NOMINAL </a:t>
          </a:r>
        </a:p>
      </dgm:t>
    </dgm:pt>
    <dgm:pt modelId="{438A1AB1-96B6-49B4-8E7B-2A0F75607964}" type="parTrans" cxnId="{FF449A99-63F1-438B-99AC-2E502FCE74CB}">
      <dgm:prSet/>
      <dgm:spPr/>
      <dgm:t>
        <a:bodyPr/>
        <a:lstStyle/>
        <a:p>
          <a:endParaRPr lang="en-US"/>
        </a:p>
      </dgm:t>
    </dgm:pt>
    <dgm:pt modelId="{3A008BB1-2258-43B5-8D58-5DF4A7C1BFA2}" type="sibTrans" cxnId="{FF449A99-63F1-438B-99AC-2E502FCE74CB}">
      <dgm:prSet/>
      <dgm:spPr/>
      <dgm:t>
        <a:bodyPr/>
        <a:lstStyle/>
        <a:p>
          <a:endParaRPr lang="en-US"/>
        </a:p>
      </dgm:t>
    </dgm:pt>
    <dgm:pt modelId="{B75EC2E5-4139-41CF-BC60-8D6C81FFBED3}">
      <dgm:prSet phldrT="[Text]"/>
      <dgm:spPr/>
      <dgm:t>
        <a:bodyPr/>
        <a:lstStyle/>
        <a:p>
          <a:pPr algn="just"/>
          <a:r>
            <a:rPr lang="en-US" dirty="0"/>
            <a:t>-For Identification or Categories</a:t>
          </a:r>
        </a:p>
        <a:p>
          <a:pPr algn="just"/>
          <a:r>
            <a:rPr lang="en-US" dirty="0"/>
            <a:t>-E.g.: place of birth, hair color</a:t>
          </a:r>
        </a:p>
        <a:p>
          <a:pPr algn="just"/>
          <a:r>
            <a:rPr lang="en-US" b="1" dirty="0"/>
            <a:t>-Non - numeric measurement </a:t>
          </a:r>
        </a:p>
      </dgm:t>
    </dgm:pt>
    <dgm:pt modelId="{D3E18ACA-8F58-4EAF-87AC-19713F6A5854}" type="parTrans" cxnId="{00102FE9-C563-44A3-8F86-6D02B6E9BF10}">
      <dgm:prSet/>
      <dgm:spPr/>
      <dgm:t>
        <a:bodyPr/>
        <a:lstStyle/>
        <a:p>
          <a:endParaRPr lang="en-US"/>
        </a:p>
      </dgm:t>
    </dgm:pt>
    <dgm:pt modelId="{E41DC36C-9536-4A43-BA6A-88531C62C2BD}" type="sibTrans" cxnId="{00102FE9-C563-44A3-8F86-6D02B6E9BF10}">
      <dgm:prSet/>
      <dgm:spPr/>
      <dgm:t>
        <a:bodyPr/>
        <a:lstStyle/>
        <a:p>
          <a:endParaRPr lang="en-US"/>
        </a:p>
      </dgm:t>
    </dgm:pt>
    <dgm:pt modelId="{252476B4-DDFF-40C8-97E6-29E09434F0ED}">
      <dgm:prSet phldrT="[Text]"/>
      <dgm:spPr/>
      <dgm:t>
        <a:bodyPr/>
        <a:lstStyle/>
        <a:p>
          <a:r>
            <a:rPr lang="en-US" dirty="0"/>
            <a:t>ORDINAL </a:t>
          </a:r>
        </a:p>
      </dgm:t>
    </dgm:pt>
    <dgm:pt modelId="{84683DB3-D4AA-433D-B86B-E5B35B42879D}" type="parTrans" cxnId="{5B8335F7-0383-4269-B193-4566B8E60D79}">
      <dgm:prSet/>
      <dgm:spPr/>
      <dgm:t>
        <a:bodyPr/>
        <a:lstStyle/>
        <a:p>
          <a:endParaRPr lang="en-US"/>
        </a:p>
      </dgm:t>
    </dgm:pt>
    <dgm:pt modelId="{D296D9F0-C3A1-49CC-A746-A1C16472ADA6}" type="sibTrans" cxnId="{5B8335F7-0383-4269-B193-4566B8E60D79}">
      <dgm:prSet/>
      <dgm:spPr/>
      <dgm:t>
        <a:bodyPr/>
        <a:lstStyle/>
        <a:p>
          <a:endParaRPr lang="en-US"/>
        </a:p>
      </dgm:t>
    </dgm:pt>
    <dgm:pt modelId="{9236836D-68F8-4162-B655-17A874E73BB5}">
      <dgm:prSet phldrT="[Text]"/>
      <dgm:spPr/>
      <dgm:t>
        <a:bodyPr/>
        <a:lstStyle/>
        <a:p>
          <a:pPr algn="just"/>
          <a:r>
            <a:rPr lang="en-US" dirty="0"/>
            <a:t>-For Order or Ranking</a:t>
          </a:r>
        </a:p>
        <a:p>
          <a:pPr algn="just"/>
          <a:r>
            <a:rPr lang="en-US" dirty="0"/>
            <a:t>-</a:t>
          </a:r>
          <a:r>
            <a:rPr lang="en-US" dirty="0" err="1"/>
            <a:t>E.g</a:t>
          </a:r>
          <a:r>
            <a:rPr lang="en-US" dirty="0"/>
            <a:t>: level of education, job satisfaction level</a:t>
          </a:r>
        </a:p>
        <a:p>
          <a:pPr algn="just"/>
          <a:r>
            <a:rPr lang="en-US" b="1" dirty="0"/>
            <a:t>-Non - numeric measurement </a:t>
          </a:r>
        </a:p>
      </dgm:t>
    </dgm:pt>
    <dgm:pt modelId="{B918BBAD-E018-42FE-9B9C-81C0A3AA0241}" type="parTrans" cxnId="{4DC2704F-9EAA-414B-B505-BCAA7AF5CE5F}">
      <dgm:prSet/>
      <dgm:spPr/>
      <dgm:t>
        <a:bodyPr/>
        <a:lstStyle/>
        <a:p>
          <a:endParaRPr lang="en-US"/>
        </a:p>
      </dgm:t>
    </dgm:pt>
    <dgm:pt modelId="{C949E4E8-D9B3-4A62-AF60-FE18FC2C653C}" type="sibTrans" cxnId="{4DC2704F-9EAA-414B-B505-BCAA7AF5CE5F}">
      <dgm:prSet/>
      <dgm:spPr/>
      <dgm:t>
        <a:bodyPr/>
        <a:lstStyle/>
        <a:p>
          <a:endParaRPr lang="en-US"/>
        </a:p>
      </dgm:t>
    </dgm:pt>
    <dgm:pt modelId="{F7CEC515-6F54-4B97-858B-E8E283DD32EF}" type="pres">
      <dgm:prSet presAssocID="{B055FC49-6429-4A4C-B9B1-3AD57D728AD0}" presName="list" presStyleCnt="0">
        <dgm:presLayoutVars>
          <dgm:dir/>
          <dgm:animLvl val="lvl"/>
        </dgm:presLayoutVars>
      </dgm:prSet>
      <dgm:spPr/>
    </dgm:pt>
    <dgm:pt modelId="{C34B301E-67F0-4257-9C1F-D176DA38936C}" type="pres">
      <dgm:prSet presAssocID="{5455B0DC-8454-4641-813C-939B75E0F78C}" presName="posSpace" presStyleCnt="0"/>
      <dgm:spPr/>
    </dgm:pt>
    <dgm:pt modelId="{85C20797-B8CB-41EB-958F-453BC8F0371F}" type="pres">
      <dgm:prSet presAssocID="{5455B0DC-8454-4641-813C-939B75E0F78C}" presName="vertFlow" presStyleCnt="0"/>
      <dgm:spPr/>
    </dgm:pt>
    <dgm:pt modelId="{2125B48C-CE26-44B0-954F-F2B304678901}" type="pres">
      <dgm:prSet presAssocID="{5455B0DC-8454-4641-813C-939B75E0F78C}" presName="topSpace" presStyleCnt="0"/>
      <dgm:spPr/>
    </dgm:pt>
    <dgm:pt modelId="{3E77D058-0763-4111-8B30-86F8C18C6975}" type="pres">
      <dgm:prSet presAssocID="{5455B0DC-8454-4641-813C-939B75E0F78C}" presName="firstComp" presStyleCnt="0"/>
      <dgm:spPr/>
    </dgm:pt>
    <dgm:pt modelId="{F3CC1F5E-944D-4444-84BC-69FF57E9BA42}" type="pres">
      <dgm:prSet presAssocID="{5455B0DC-8454-4641-813C-939B75E0F78C}" presName="firstChild" presStyleLbl="bgAccFollowNode1" presStyleIdx="0" presStyleCnt="2" custScaleY="149442" custLinFactNeighborX="-19698" custLinFactNeighborY="0"/>
      <dgm:spPr/>
    </dgm:pt>
    <dgm:pt modelId="{B497EE11-E873-4FC0-B4BF-A3918E29148D}" type="pres">
      <dgm:prSet presAssocID="{5455B0DC-8454-4641-813C-939B75E0F78C}" presName="firstChildTx" presStyleLbl="bgAccFollowNode1" presStyleIdx="0" presStyleCnt="2">
        <dgm:presLayoutVars>
          <dgm:bulletEnabled val="1"/>
        </dgm:presLayoutVars>
      </dgm:prSet>
      <dgm:spPr/>
    </dgm:pt>
    <dgm:pt modelId="{A47A2535-3243-4D74-BC66-C4730B1BBA90}" type="pres">
      <dgm:prSet presAssocID="{5455B0DC-8454-4641-813C-939B75E0F78C}" presName="negSpace" presStyleCnt="0"/>
      <dgm:spPr/>
    </dgm:pt>
    <dgm:pt modelId="{78F3F8CC-0B85-4F25-8256-B9E711A39DCA}" type="pres">
      <dgm:prSet presAssocID="{5455B0DC-8454-4641-813C-939B75E0F78C}" presName="circle" presStyleLbl="node1" presStyleIdx="0" presStyleCnt="2" custLinFactNeighborX="47675" custLinFactNeighborY="-48455"/>
      <dgm:spPr/>
    </dgm:pt>
    <dgm:pt modelId="{C4E126A1-43B5-42E4-8F48-3C3CA1B3EFEC}" type="pres">
      <dgm:prSet presAssocID="{3A008BB1-2258-43B5-8D58-5DF4A7C1BFA2}" presName="transSpace" presStyleCnt="0"/>
      <dgm:spPr/>
    </dgm:pt>
    <dgm:pt modelId="{503BD9D1-3BB9-4B76-8312-711B8E09B2E4}" type="pres">
      <dgm:prSet presAssocID="{252476B4-DDFF-40C8-97E6-29E09434F0ED}" presName="posSpace" presStyleCnt="0"/>
      <dgm:spPr/>
    </dgm:pt>
    <dgm:pt modelId="{9BF41E46-DCBF-4AD8-A650-09DAD0C67929}" type="pres">
      <dgm:prSet presAssocID="{252476B4-DDFF-40C8-97E6-29E09434F0ED}" presName="vertFlow" presStyleCnt="0"/>
      <dgm:spPr/>
    </dgm:pt>
    <dgm:pt modelId="{51418D1D-2A44-4DE9-ABAA-5A54F32E43E9}" type="pres">
      <dgm:prSet presAssocID="{252476B4-DDFF-40C8-97E6-29E09434F0ED}" presName="topSpace" presStyleCnt="0"/>
      <dgm:spPr/>
    </dgm:pt>
    <dgm:pt modelId="{C21C1639-98ED-482D-BFEA-8BC41D9DE73F}" type="pres">
      <dgm:prSet presAssocID="{252476B4-DDFF-40C8-97E6-29E09434F0ED}" presName="firstComp" presStyleCnt="0"/>
      <dgm:spPr/>
    </dgm:pt>
    <dgm:pt modelId="{C9685887-3C14-4448-BE89-81546F0C9C3F}" type="pres">
      <dgm:prSet presAssocID="{252476B4-DDFF-40C8-97E6-29E09434F0ED}" presName="firstChild" presStyleLbl="bgAccFollowNode1" presStyleIdx="1" presStyleCnt="2" custScaleY="145263" custLinFactNeighborX="-31919" custLinFactNeighborY="4210"/>
      <dgm:spPr/>
    </dgm:pt>
    <dgm:pt modelId="{81DF991A-5C1E-441F-A9F5-A409CCBC4B8B}" type="pres">
      <dgm:prSet presAssocID="{252476B4-DDFF-40C8-97E6-29E09434F0ED}" presName="firstChildTx" presStyleLbl="bgAccFollowNode1" presStyleIdx="1" presStyleCnt="2">
        <dgm:presLayoutVars>
          <dgm:bulletEnabled val="1"/>
        </dgm:presLayoutVars>
      </dgm:prSet>
      <dgm:spPr/>
    </dgm:pt>
    <dgm:pt modelId="{59263FBB-3503-41AE-B48F-8CCE445A92ED}" type="pres">
      <dgm:prSet presAssocID="{252476B4-DDFF-40C8-97E6-29E09434F0ED}" presName="negSpace" presStyleCnt="0"/>
      <dgm:spPr/>
    </dgm:pt>
    <dgm:pt modelId="{BA590C7A-E21B-4C3B-B812-6C4A60DAB788}" type="pres">
      <dgm:prSet presAssocID="{252476B4-DDFF-40C8-97E6-29E09434F0ED}" presName="circle" presStyleLbl="node1" presStyleIdx="1" presStyleCnt="2" custLinFactNeighborX="24954" custLinFactNeighborY="-48455"/>
      <dgm:spPr/>
    </dgm:pt>
  </dgm:ptLst>
  <dgm:cxnLst>
    <dgm:cxn modelId="{39E96D11-1216-451A-9581-0D18A031BFCD}" type="presOf" srcId="{B75EC2E5-4139-41CF-BC60-8D6C81FFBED3}" destId="{F3CC1F5E-944D-4444-84BC-69FF57E9BA42}" srcOrd="0" destOrd="0" presId="urn:microsoft.com/office/officeart/2005/8/layout/hList9"/>
    <dgm:cxn modelId="{4DC2704F-9EAA-414B-B505-BCAA7AF5CE5F}" srcId="{252476B4-DDFF-40C8-97E6-29E09434F0ED}" destId="{9236836D-68F8-4162-B655-17A874E73BB5}" srcOrd="0" destOrd="0" parTransId="{B918BBAD-E018-42FE-9B9C-81C0A3AA0241}" sibTransId="{C949E4E8-D9B3-4A62-AF60-FE18FC2C653C}"/>
    <dgm:cxn modelId="{DD23C77D-4EDD-45F2-A30B-1A0E9935A682}" type="presOf" srcId="{9236836D-68F8-4162-B655-17A874E73BB5}" destId="{81DF991A-5C1E-441F-A9F5-A409CCBC4B8B}" srcOrd="1" destOrd="0" presId="urn:microsoft.com/office/officeart/2005/8/layout/hList9"/>
    <dgm:cxn modelId="{A19F908B-0F32-4B2E-815D-C876CC49F06F}" type="presOf" srcId="{252476B4-DDFF-40C8-97E6-29E09434F0ED}" destId="{BA590C7A-E21B-4C3B-B812-6C4A60DAB788}" srcOrd="0" destOrd="0" presId="urn:microsoft.com/office/officeart/2005/8/layout/hList9"/>
    <dgm:cxn modelId="{E1B8CE90-A39A-49EF-A30B-69303792ECBF}" type="presOf" srcId="{B055FC49-6429-4A4C-B9B1-3AD57D728AD0}" destId="{F7CEC515-6F54-4B97-858B-E8E283DD32EF}" srcOrd="0" destOrd="0" presId="urn:microsoft.com/office/officeart/2005/8/layout/hList9"/>
    <dgm:cxn modelId="{FF449A99-63F1-438B-99AC-2E502FCE74CB}" srcId="{B055FC49-6429-4A4C-B9B1-3AD57D728AD0}" destId="{5455B0DC-8454-4641-813C-939B75E0F78C}" srcOrd="0" destOrd="0" parTransId="{438A1AB1-96B6-49B4-8E7B-2A0F75607964}" sibTransId="{3A008BB1-2258-43B5-8D58-5DF4A7C1BFA2}"/>
    <dgm:cxn modelId="{0259C3B8-EC7D-45D4-8C4C-A9CD16EE2BF2}" type="presOf" srcId="{B75EC2E5-4139-41CF-BC60-8D6C81FFBED3}" destId="{B497EE11-E873-4FC0-B4BF-A3918E29148D}" srcOrd="1" destOrd="0" presId="urn:microsoft.com/office/officeart/2005/8/layout/hList9"/>
    <dgm:cxn modelId="{C9A011CE-82B5-4ECD-A5B5-200A24F1F142}" type="presOf" srcId="{9236836D-68F8-4162-B655-17A874E73BB5}" destId="{C9685887-3C14-4448-BE89-81546F0C9C3F}" srcOrd="0" destOrd="0" presId="urn:microsoft.com/office/officeart/2005/8/layout/hList9"/>
    <dgm:cxn modelId="{AC2C24E7-0303-41E3-94A8-1D43D0ADC4F3}" type="presOf" srcId="{5455B0DC-8454-4641-813C-939B75E0F78C}" destId="{78F3F8CC-0B85-4F25-8256-B9E711A39DCA}" srcOrd="0" destOrd="0" presId="urn:microsoft.com/office/officeart/2005/8/layout/hList9"/>
    <dgm:cxn modelId="{00102FE9-C563-44A3-8F86-6D02B6E9BF10}" srcId="{5455B0DC-8454-4641-813C-939B75E0F78C}" destId="{B75EC2E5-4139-41CF-BC60-8D6C81FFBED3}" srcOrd="0" destOrd="0" parTransId="{D3E18ACA-8F58-4EAF-87AC-19713F6A5854}" sibTransId="{E41DC36C-9536-4A43-BA6A-88531C62C2BD}"/>
    <dgm:cxn modelId="{5B8335F7-0383-4269-B193-4566B8E60D79}" srcId="{B055FC49-6429-4A4C-B9B1-3AD57D728AD0}" destId="{252476B4-DDFF-40C8-97E6-29E09434F0ED}" srcOrd="1" destOrd="0" parTransId="{84683DB3-D4AA-433D-B86B-E5B35B42879D}" sibTransId="{D296D9F0-C3A1-49CC-A746-A1C16472ADA6}"/>
    <dgm:cxn modelId="{CEA2BDF5-EB83-404B-810B-5F8A595568E4}" type="presParOf" srcId="{F7CEC515-6F54-4B97-858B-E8E283DD32EF}" destId="{C34B301E-67F0-4257-9C1F-D176DA38936C}" srcOrd="0" destOrd="0" presId="urn:microsoft.com/office/officeart/2005/8/layout/hList9"/>
    <dgm:cxn modelId="{80C9E9FD-0E13-4579-A1DF-75B1B0C432B5}" type="presParOf" srcId="{F7CEC515-6F54-4B97-858B-E8E283DD32EF}" destId="{85C20797-B8CB-41EB-958F-453BC8F0371F}" srcOrd="1" destOrd="0" presId="urn:microsoft.com/office/officeart/2005/8/layout/hList9"/>
    <dgm:cxn modelId="{B040C11F-03EE-4335-BCC9-B6BAC59B70D1}" type="presParOf" srcId="{85C20797-B8CB-41EB-958F-453BC8F0371F}" destId="{2125B48C-CE26-44B0-954F-F2B304678901}" srcOrd="0" destOrd="0" presId="urn:microsoft.com/office/officeart/2005/8/layout/hList9"/>
    <dgm:cxn modelId="{6EFDB1B2-5767-47EE-947E-6E21A2DB876D}" type="presParOf" srcId="{85C20797-B8CB-41EB-958F-453BC8F0371F}" destId="{3E77D058-0763-4111-8B30-86F8C18C6975}" srcOrd="1" destOrd="0" presId="urn:microsoft.com/office/officeart/2005/8/layout/hList9"/>
    <dgm:cxn modelId="{048273A2-1647-43D5-9DFB-FC561B231227}" type="presParOf" srcId="{3E77D058-0763-4111-8B30-86F8C18C6975}" destId="{F3CC1F5E-944D-4444-84BC-69FF57E9BA42}" srcOrd="0" destOrd="0" presId="urn:microsoft.com/office/officeart/2005/8/layout/hList9"/>
    <dgm:cxn modelId="{F2010406-EDC8-40B5-84EC-38CC4786554C}" type="presParOf" srcId="{3E77D058-0763-4111-8B30-86F8C18C6975}" destId="{B497EE11-E873-4FC0-B4BF-A3918E29148D}" srcOrd="1" destOrd="0" presId="urn:microsoft.com/office/officeart/2005/8/layout/hList9"/>
    <dgm:cxn modelId="{6F3E2556-E7C2-4C72-8193-AC211A4858B5}" type="presParOf" srcId="{F7CEC515-6F54-4B97-858B-E8E283DD32EF}" destId="{A47A2535-3243-4D74-BC66-C4730B1BBA90}" srcOrd="2" destOrd="0" presId="urn:microsoft.com/office/officeart/2005/8/layout/hList9"/>
    <dgm:cxn modelId="{EE33F800-0F97-495C-93F0-9AB2B40543F3}" type="presParOf" srcId="{F7CEC515-6F54-4B97-858B-E8E283DD32EF}" destId="{78F3F8CC-0B85-4F25-8256-B9E711A39DCA}" srcOrd="3" destOrd="0" presId="urn:microsoft.com/office/officeart/2005/8/layout/hList9"/>
    <dgm:cxn modelId="{242A690C-A781-4669-9A58-CF5354C476DA}" type="presParOf" srcId="{F7CEC515-6F54-4B97-858B-E8E283DD32EF}" destId="{C4E126A1-43B5-42E4-8F48-3C3CA1B3EFEC}" srcOrd="4" destOrd="0" presId="urn:microsoft.com/office/officeart/2005/8/layout/hList9"/>
    <dgm:cxn modelId="{C2E796A3-D119-487E-9929-7A7F05BF8DF8}" type="presParOf" srcId="{F7CEC515-6F54-4B97-858B-E8E283DD32EF}" destId="{503BD9D1-3BB9-4B76-8312-711B8E09B2E4}" srcOrd="5" destOrd="0" presId="urn:microsoft.com/office/officeart/2005/8/layout/hList9"/>
    <dgm:cxn modelId="{2CE5F48B-B904-4ACB-B605-01AF8AAA534C}" type="presParOf" srcId="{F7CEC515-6F54-4B97-858B-E8E283DD32EF}" destId="{9BF41E46-DCBF-4AD8-A650-09DAD0C67929}" srcOrd="6" destOrd="0" presId="urn:microsoft.com/office/officeart/2005/8/layout/hList9"/>
    <dgm:cxn modelId="{54428F2D-CCE9-4984-B705-C68B58AA679E}" type="presParOf" srcId="{9BF41E46-DCBF-4AD8-A650-09DAD0C67929}" destId="{51418D1D-2A44-4DE9-ABAA-5A54F32E43E9}" srcOrd="0" destOrd="0" presId="urn:microsoft.com/office/officeart/2005/8/layout/hList9"/>
    <dgm:cxn modelId="{8EAF5082-9460-4AD4-BDA8-8CCEC996B512}" type="presParOf" srcId="{9BF41E46-DCBF-4AD8-A650-09DAD0C67929}" destId="{C21C1639-98ED-482D-BFEA-8BC41D9DE73F}" srcOrd="1" destOrd="0" presId="urn:microsoft.com/office/officeart/2005/8/layout/hList9"/>
    <dgm:cxn modelId="{E5E16A5A-B34D-4968-B46B-1A604A4987C5}" type="presParOf" srcId="{C21C1639-98ED-482D-BFEA-8BC41D9DE73F}" destId="{C9685887-3C14-4448-BE89-81546F0C9C3F}" srcOrd="0" destOrd="0" presId="urn:microsoft.com/office/officeart/2005/8/layout/hList9"/>
    <dgm:cxn modelId="{0F0DB1BC-AD3B-43ED-9B26-F7C68F938570}" type="presParOf" srcId="{C21C1639-98ED-482D-BFEA-8BC41D9DE73F}" destId="{81DF991A-5C1E-441F-A9F5-A409CCBC4B8B}" srcOrd="1" destOrd="0" presId="urn:microsoft.com/office/officeart/2005/8/layout/hList9"/>
    <dgm:cxn modelId="{4C3EF21B-3DD5-474E-BC11-4EABEB611CCA}" type="presParOf" srcId="{F7CEC515-6F54-4B97-858B-E8E283DD32EF}" destId="{59263FBB-3503-41AE-B48F-8CCE445A92ED}" srcOrd="7" destOrd="0" presId="urn:microsoft.com/office/officeart/2005/8/layout/hList9"/>
    <dgm:cxn modelId="{AF85B049-FFB9-48D5-9617-E2C9E7BC654F}" type="presParOf" srcId="{F7CEC515-6F54-4B97-858B-E8E283DD32EF}" destId="{BA590C7A-E21B-4C3B-B812-6C4A60DAB788}"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55FC49-6429-4A4C-B9B1-3AD57D728AD0}"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5455B0DC-8454-4641-813C-939B75E0F78C}">
      <dgm:prSet phldrT="[Text]"/>
      <dgm:spPr/>
      <dgm:t>
        <a:bodyPr/>
        <a:lstStyle/>
        <a:p>
          <a:r>
            <a:rPr lang="en-US" dirty="0"/>
            <a:t>INTERVAL </a:t>
          </a:r>
        </a:p>
      </dgm:t>
    </dgm:pt>
    <dgm:pt modelId="{438A1AB1-96B6-49B4-8E7B-2A0F75607964}" type="parTrans" cxnId="{FF449A99-63F1-438B-99AC-2E502FCE74CB}">
      <dgm:prSet/>
      <dgm:spPr/>
      <dgm:t>
        <a:bodyPr/>
        <a:lstStyle/>
        <a:p>
          <a:endParaRPr lang="en-US"/>
        </a:p>
      </dgm:t>
    </dgm:pt>
    <dgm:pt modelId="{3A008BB1-2258-43B5-8D58-5DF4A7C1BFA2}" type="sibTrans" cxnId="{FF449A99-63F1-438B-99AC-2E502FCE74CB}">
      <dgm:prSet/>
      <dgm:spPr/>
      <dgm:t>
        <a:bodyPr/>
        <a:lstStyle/>
        <a:p>
          <a:endParaRPr lang="en-US"/>
        </a:p>
      </dgm:t>
    </dgm:pt>
    <dgm:pt modelId="{B75EC2E5-4139-41CF-BC60-8D6C81FFBED3}">
      <dgm:prSet phldrT="[Text]" custT="1"/>
      <dgm:spPr/>
      <dgm:t>
        <a:bodyPr/>
        <a:lstStyle/>
        <a:p>
          <a:pPr algn="just"/>
          <a:r>
            <a:rPr lang="en-US" sz="1700" dirty="0"/>
            <a:t>-</a:t>
          </a:r>
          <a:r>
            <a:rPr lang="en-US" sz="2000" dirty="0"/>
            <a:t>Measure the difference or distance.</a:t>
          </a:r>
        </a:p>
        <a:p>
          <a:pPr algn="just"/>
          <a:r>
            <a:rPr lang="en-US" sz="2000" dirty="0"/>
            <a:t>-The difference between data values are meaningful but cannot be manipulated with multiplication and division.</a:t>
          </a:r>
        </a:p>
        <a:p>
          <a:pPr algn="just"/>
          <a:r>
            <a:rPr lang="en-US" sz="2000" dirty="0"/>
            <a:t>-E.g.: temperature and time</a:t>
          </a:r>
        </a:p>
        <a:p>
          <a:pPr algn="just"/>
          <a:r>
            <a:rPr lang="en-US" sz="2000" b="1" dirty="0"/>
            <a:t>-Numeric measurement </a:t>
          </a:r>
        </a:p>
      </dgm:t>
    </dgm:pt>
    <dgm:pt modelId="{D3E18ACA-8F58-4EAF-87AC-19713F6A5854}" type="parTrans" cxnId="{00102FE9-C563-44A3-8F86-6D02B6E9BF10}">
      <dgm:prSet/>
      <dgm:spPr/>
      <dgm:t>
        <a:bodyPr/>
        <a:lstStyle/>
        <a:p>
          <a:endParaRPr lang="en-US"/>
        </a:p>
      </dgm:t>
    </dgm:pt>
    <dgm:pt modelId="{E41DC36C-9536-4A43-BA6A-88531C62C2BD}" type="sibTrans" cxnId="{00102FE9-C563-44A3-8F86-6D02B6E9BF10}">
      <dgm:prSet/>
      <dgm:spPr/>
      <dgm:t>
        <a:bodyPr/>
        <a:lstStyle/>
        <a:p>
          <a:endParaRPr lang="en-US"/>
        </a:p>
      </dgm:t>
    </dgm:pt>
    <dgm:pt modelId="{252476B4-DDFF-40C8-97E6-29E09434F0ED}">
      <dgm:prSet phldrT="[Text]"/>
      <dgm:spPr/>
      <dgm:t>
        <a:bodyPr/>
        <a:lstStyle/>
        <a:p>
          <a:r>
            <a:rPr lang="en-US" dirty="0"/>
            <a:t>RATIO</a:t>
          </a:r>
        </a:p>
      </dgm:t>
    </dgm:pt>
    <dgm:pt modelId="{84683DB3-D4AA-433D-B86B-E5B35B42879D}" type="parTrans" cxnId="{5B8335F7-0383-4269-B193-4566B8E60D79}">
      <dgm:prSet/>
      <dgm:spPr/>
      <dgm:t>
        <a:bodyPr/>
        <a:lstStyle/>
        <a:p>
          <a:endParaRPr lang="en-US"/>
        </a:p>
      </dgm:t>
    </dgm:pt>
    <dgm:pt modelId="{D296D9F0-C3A1-49CC-A746-A1C16472ADA6}" type="sibTrans" cxnId="{5B8335F7-0383-4269-B193-4566B8E60D79}">
      <dgm:prSet/>
      <dgm:spPr/>
      <dgm:t>
        <a:bodyPr/>
        <a:lstStyle/>
        <a:p>
          <a:endParaRPr lang="en-US"/>
        </a:p>
      </dgm:t>
    </dgm:pt>
    <dgm:pt modelId="{9236836D-68F8-4162-B655-17A874E73BB5}">
      <dgm:prSet phldrT="[Text]" custT="1"/>
      <dgm:spPr/>
      <dgm:t>
        <a:bodyPr/>
        <a:lstStyle/>
        <a:p>
          <a:pPr algn="just"/>
          <a:r>
            <a:rPr lang="en-US" sz="2400" dirty="0"/>
            <a:t>-</a:t>
          </a:r>
          <a:r>
            <a:rPr lang="en-US" sz="2000" dirty="0"/>
            <a:t>Starting point cannot be negative value</a:t>
          </a:r>
        </a:p>
        <a:p>
          <a:pPr algn="just"/>
          <a:r>
            <a:rPr lang="en-US" sz="2000" dirty="0"/>
            <a:t>-</a:t>
          </a:r>
          <a:r>
            <a:rPr lang="en-US" sz="2000" dirty="0" err="1"/>
            <a:t>E.g</a:t>
          </a:r>
          <a:r>
            <a:rPr lang="en-US" sz="2000" dirty="0"/>
            <a:t>: body weight and income</a:t>
          </a:r>
        </a:p>
        <a:p>
          <a:pPr algn="just"/>
          <a:r>
            <a:rPr lang="en-US" sz="2000" b="1" dirty="0"/>
            <a:t>-Numeric measurement </a:t>
          </a:r>
        </a:p>
      </dgm:t>
    </dgm:pt>
    <dgm:pt modelId="{B918BBAD-E018-42FE-9B9C-81C0A3AA0241}" type="parTrans" cxnId="{4DC2704F-9EAA-414B-B505-BCAA7AF5CE5F}">
      <dgm:prSet/>
      <dgm:spPr/>
      <dgm:t>
        <a:bodyPr/>
        <a:lstStyle/>
        <a:p>
          <a:endParaRPr lang="en-US"/>
        </a:p>
      </dgm:t>
    </dgm:pt>
    <dgm:pt modelId="{C949E4E8-D9B3-4A62-AF60-FE18FC2C653C}" type="sibTrans" cxnId="{4DC2704F-9EAA-414B-B505-BCAA7AF5CE5F}">
      <dgm:prSet/>
      <dgm:spPr/>
      <dgm:t>
        <a:bodyPr/>
        <a:lstStyle/>
        <a:p>
          <a:endParaRPr lang="en-US"/>
        </a:p>
      </dgm:t>
    </dgm:pt>
    <dgm:pt modelId="{F7CEC515-6F54-4B97-858B-E8E283DD32EF}" type="pres">
      <dgm:prSet presAssocID="{B055FC49-6429-4A4C-B9B1-3AD57D728AD0}" presName="list" presStyleCnt="0">
        <dgm:presLayoutVars>
          <dgm:dir/>
          <dgm:animLvl val="lvl"/>
        </dgm:presLayoutVars>
      </dgm:prSet>
      <dgm:spPr/>
    </dgm:pt>
    <dgm:pt modelId="{C34B301E-67F0-4257-9C1F-D176DA38936C}" type="pres">
      <dgm:prSet presAssocID="{5455B0DC-8454-4641-813C-939B75E0F78C}" presName="posSpace" presStyleCnt="0"/>
      <dgm:spPr/>
    </dgm:pt>
    <dgm:pt modelId="{85C20797-B8CB-41EB-958F-453BC8F0371F}" type="pres">
      <dgm:prSet presAssocID="{5455B0DC-8454-4641-813C-939B75E0F78C}" presName="vertFlow" presStyleCnt="0"/>
      <dgm:spPr/>
    </dgm:pt>
    <dgm:pt modelId="{2125B48C-CE26-44B0-954F-F2B304678901}" type="pres">
      <dgm:prSet presAssocID="{5455B0DC-8454-4641-813C-939B75E0F78C}" presName="topSpace" presStyleCnt="0"/>
      <dgm:spPr/>
    </dgm:pt>
    <dgm:pt modelId="{3E77D058-0763-4111-8B30-86F8C18C6975}" type="pres">
      <dgm:prSet presAssocID="{5455B0DC-8454-4641-813C-939B75E0F78C}" presName="firstComp" presStyleCnt="0"/>
      <dgm:spPr/>
    </dgm:pt>
    <dgm:pt modelId="{F3CC1F5E-944D-4444-84BC-69FF57E9BA42}" type="pres">
      <dgm:prSet presAssocID="{5455B0DC-8454-4641-813C-939B75E0F78C}" presName="firstChild" presStyleLbl="bgAccFollowNode1" presStyleIdx="0" presStyleCnt="2" custScaleX="113416" custScaleY="204204" custLinFactNeighborX="-19698" custLinFactNeighborY="14751"/>
      <dgm:spPr/>
    </dgm:pt>
    <dgm:pt modelId="{B497EE11-E873-4FC0-B4BF-A3918E29148D}" type="pres">
      <dgm:prSet presAssocID="{5455B0DC-8454-4641-813C-939B75E0F78C}" presName="firstChildTx" presStyleLbl="bgAccFollowNode1" presStyleIdx="0" presStyleCnt="2">
        <dgm:presLayoutVars>
          <dgm:bulletEnabled val="1"/>
        </dgm:presLayoutVars>
      </dgm:prSet>
      <dgm:spPr/>
    </dgm:pt>
    <dgm:pt modelId="{A47A2535-3243-4D74-BC66-C4730B1BBA90}" type="pres">
      <dgm:prSet presAssocID="{5455B0DC-8454-4641-813C-939B75E0F78C}" presName="negSpace" presStyleCnt="0"/>
      <dgm:spPr/>
    </dgm:pt>
    <dgm:pt modelId="{78F3F8CC-0B85-4F25-8256-B9E711A39DCA}" type="pres">
      <dgm:prSet presAssocID="{5455B0DC-8454-4641-813C-939B75E0F78C}" presName="circle" presStyleLbl="node1" presStyleIdx="0" presStyleCnt="2" custLinFactNeighborX="42559" custLinFactNeighborY="-33864"/>
      <dgm:spPr/>
    </dgm:pt>
    <dgm:pt modelId="{C4E126A1-43B5-42E4-8F48-3C3CA1B3EFEC}" type="pres">
      <dgm:prSet presAssocID="{3A008BB1-2258-43B5-8D58-5DF4A7C1BFA2}" presName="transSpace" presStyleCnt="0"/>
      <dgm:spPr/>
    </dgm:pt>
    <dgm:pt modelId="{503BD9D1-3BB9-4B76-8312-711B8E09B2E4}" type="pres">
      <dgm:prSet presAssocID="{252476B4-DDFF-40C8-97E6-29E09434F0ED}" presName="posSpace" presStyleCnt="0"/>
      <dgm:spPr/>
    </dgm:pt>
    <dgm:pt modelId="{9BF41E46-DCBF-4AD8-A650-09DAD0C67929}" type="pres">
      <dgm:prSet presAssocID="{252476B4-DDFF-40C8-97E6-29E09434F0ED}" presName="vertFlow" presStyleCnt="0"/>
      <dgm:spPr/>
    </dgm:pt>
    <dgm:pt modelId="{51418D1D-2A44-4DE9-ABAA-5A54F32E43E9}" type="pres">
      <dgm:prSet presAssocID="{252476B4-DDFF-40C8-97E6-29E09434F0ED}" presName="topSpace" presStyleCnt="0"/>
      <dgm:spPr/>
    </dgm:pt>
    <dgm:pt modelId="{C21C1639-98ED-482D-BFEA-8BC41D9DE73F}" type="pres">
      <dgm:prSet presAssocID="{252476B4-DDFF-40C8-97E6-29E09434F0ED}" presName="firstComp" presStyleCnt="0"/>
      <dgm:spPr/>
    </dgm:pt>
    <dgm:pt modelId="{C9685887-3C14-4448-BE89-81546F0C9C3F}" type="pres">
      <dgm:prSet presAssocID="{252476B4-DDFF-40C8-97E6-29E09434F0ED}" presName="firstChild" presStyleLbl="bgAccFollowNode1" presStyleIdx="1" presStyleCnt="2" custScaleX="115050" custScaleY="195784" custLinFactNeighborX="-31919" custLinFactNeighborY="14751"/>
      <dgm:spPr/>
    </dgm:pt>
    <dgm:pt modelId="{81DF991A-5C1E-441F-A9F5-A409CCBC4B8B}" type="pres">
      <dgm:prSet presAssocID="{252476B4-DDFF-40C8-97E6-29E09434F0ED}" presName="firstChildTx" presStyleLbl="bgAccFollowNode1" presStyleIdx="1" presStyleCnt="2">
        <dgm:presLayoutVars>
          <dgm:bulletEnabled val="1"/>
        </dgm:presLayoutVars>
      </dgm:prSet>
      <dgm:spPr/>
    </dgm:pt>
    <dgm:pt modelId="{59263FBB-3503-41AE-B48F-8CCE445A92ED}" type="pres">
      <dgm:prSet presAssocID="{252476B4-DDFF-40C8-97E6-29E09434F0ED}" presName="negSpace" presStyleCnt="0"/>
      <dgm:spPr/>
    </dgm:pt>
    <dgm:pt modelId="{BA590C7A-E21B-4C3B-B812-6C4A60DAB788}" type="pres">
      <dgm:prSet presAssocID="{252476B4-DDFF-40C8-97E6-29E09434F0ED}" presName="circle" presStyleLbl="node1" presStyleIdx="1" presStyleCnt="2" custLinFactNeighborX="11674" custLinFactNeighborY="-24687"/>
      <dgm:spPr/>
    </dgm:pt>
  </dgm:ptLst>
  <dgm:cxnLst>
    <dgm:cxn modelId="{B056901C-1C1F-44C7-B1E9-11BA1E42022F}" type="presOf" srcId="{B055FC49-6429-4A4C-B9B1-3AD57D728AD0}" destId="{F7CEC515-6F54-4B97-858B-E8E283DD32EF}" srcOrd="0" destOrd="0" presId="urn:microsoft.com/office/officeart/2005/8/layout/hList9"/>
    <dgm:cxn modelId="{E762AD1F-5ACA-4121-99CA-121B4AED127E}" type="presOf" srcId="{9236836D-68F8-4162-B655-17A874E73BB5}" destId="{C9685887-3C14-4448-BE89-81546F0C9C3F}" srcOrd="0" destOrd="0" presId="urn:microsoft.com/office/officeart/2005/8/layout/hList9"/>
    <dgm:cxn modelId="{ECEFF026-9DFB-45F4-AAC3-C6E6CCC7A77A}" type="presOf" srcId="{252476B4-DDFF-40C8-97E6-29E09434F0ED}" destId="{BA590C7A-E21B-4C3B-B812-6C4A60DAB788}" srcOrd="0" destOrd="0" presId="urn:microsoft.com/office/officeart/2005/8/layout/hList9"/>
    <dgm:cxn modelId="{05F09460-9552-45D4-853B-DBBAEAB1F11C}" type="presOf" srcId="{5455B0DC-8454-4641-813C-939B75E0F78C}" destId="{78F3F8CC-0B85-4F25-8256-B9E711A39DCA}" srcOrd="0" destOrd="0" presId="urn:microsoft.com/office/officeart/2005/8/layout/hList9"/>
    <dgm:cxn modelId="{4DC2704F-9EAA-414B-B505-BCAA7AF5CE5F}" srcId="{252476B4-DDFF-40C8-97E6-29E09434F0ED}" destId="{9236836D-68F8-4162-B655-17A874E73BB5}" srcOrd="0" destOrd="0" parTransId="{B918BBAD-E018-42FE-9B9C-81C0A3AA0241}" sibTransId="{C949E4E8-D9B3-4A62-AF60-FE18FC2C653C}"/>
    <dgm:cxn modelId="{958B1889-09A3-427B-9358-5489A8077089}" type="presOf" srcId="{9236836D-68F8-4162-B655-17A874E73BB5}" destId="{81DF991A-5C1E-441F-A9F5-A409CCBC4B8B}" srcOrd="1" destOrd="0" presId="urn:microsoft.com/office/officeart/2005/8/layout/hList9"/>
    <dgm:cxn modelId="{FF449A99-63F1-438B-99AC-2E502FCE74CB}" srcId="{B055FC49-6429-4A4C-B9B1-3AD57D728AD0}" destId="{5455B0DC-8454-4641-813C-939B75E0F78C}" srcOrd="0" destOrd="0" parTransId="{438A1AB1-96B6-49B4-8E7B-2A0F75607964}" sibTransId="{3A008BB1-2258-43B5-8D58-5DF4A7C1BFA2}"/>
    <dgm:cxn modelId="{DD6D8CA1-3A0F-4494-978D-5C0AD9767F2C}" type="presOf" srcId="{B75EC2E5-4139-41CF-BC60-8D6C81FFBED3}" destId="{F3CC1F5E-944D-4444-84BC-69FF57E9BA42}" srcOrd="0" destOrd="0" presId="urn:microsoft.com/office/officeart/2005/8/layout/hList9"/>
    <dgm:cxn modelId="{B08BB6DC-5492-4417-8E3A-3B9B69974E83}" type="presOf" srcId="{B75EC2E5-4139-41CF-BC60-8D6C81FFBED3}" destId="{B497EE11-E873-4FC0-B4BF-A3918E29148D}" srcOrd="1" destOrd="0" presId="urn:microsoft.com/office/officeart/2005/8/layout/hList9"/>
    <dgm:cxn modelId="{00102FE9-C563-44A3-8F86-6D02B6E9BF10}" srcId="{5455B0DC-8454-4641-813C-939B75E0F78C}" destId="{B75EC2E5-4139-41CF-BC60-8D6C81FFBED3}" srcOrd="0" destOrd="0" parTransId="{D3E18ACA-8F58-4EAF-87AC-19713F6A5854}" sibTransId="{E41DC36C-9536-4A43-BA6A-88531C62C2BD}"/>
    <dgm:cxn modelId="{5B8335F7-0383-4269-B193-4566B8E60D79}" srcId="{B055FC49-6429-4A4C-B9B1-3AD57D728AD0}" destId="{252476B4-DDFF-40C8-97E6-29E09434F0ED}" srcOrd="1" destOrd="0" parTransId="{84683DB3-D4AA-433D-B86B-E5B35B42879D}" sibTransId="{D296D9F0-C3A1-49CC-A746-A1C16472ADA6}"/>
    <dgm:cxn modelId="{58D96079-125C-4BE2-9329-7A076A378C7E}" type="presParOf" srcId="{F7CEC515-6F54-4B97-858B-E8E283DD32EF}" destId="{C34B301E-67F0-4257-9C1F-D176DA38936C}" srcOrd="0" destOrd="0" presId="urn:microsoft.com/office/officeart/2005/8/layout/hList9"/>
    <dgm:cxn modelId="{79D78FC4-BD5C-4381-ADC3-D90419F98FE2}" type="presParOf" srcId="{F7CEC515-6F54-4B97-858B-E8E283DD32EF}" destId="{85C20797-B8CB-41EB-958F-453BC8F0371F}" srcOrd="1" destOrd="0" presId="urn:microsoft.com/office/officeart/2005/8/layout/hList9"/>
    <dgm:cxn modelId="{9C05C267-1D1A-44FA-A77D-23BC5A9C2417}" type="presParOf" srcId="{85C20797-B8CB-41EB-958F-453BC8F0371F}" destId="{2125B48C-CE26-44B0-954F-F2B304678901}" srcOrd="0" destOrd="0" presId="urn:microsoft.com/office/officeart/2005/8/layout/hList9"/>
    <dgm:cxn modelId="{9AAE7C12-5E30-4DAC-9B41-C83AC4894F75}" type="presParOf" srcId="{85C20797-B8CB-41EB-958F-453BC8F0371F}" destId="{3E77D058-0763-4111-8B30-86F8C18C6975}" srcOrd="1" destOrd="0" presId="urn:microsoft.com/office/officeart/2005/8/layout/hList9"/>
    <dgm:cxn modelId="{5207302A-27ED-4194-B41A-9F88A52D769E}" type="presParOf" srcId="{3E77D058-0763-4111-8B30-86F8C18C6975}" destId="{F3CC1F5E-944D-4444-84BC-69FF57E9BA42}" srcOrd="0" destOrd="0" presId="urn:microsoft.com/office/officeart/2005/8/layout/hList9"/>
    <dgm:cxn modelId="{9C27A68A-37A9-448C-B3EB-8AB806FCCE1F}" type="presParOf" srcId="{3E77D058-0763-4111-8B30-86F8C18C6975}" destId="{B497EE11-E873-4FC0-B4BF-A3918E29148D}" srcOrd="1" destOrd="0" presId="urn:microsoft.com/office/officeart/2005/8/layout/hList9"/>
    <dgm:cxn modelId="{282150F5-6F85-40EA-BE03-1D90CD23A4F5}" type="presParOf" srcId="{F7CEC515-6F54-4B97-858B-E8E283DD32EF}" destId="{A47A2535-3243-4D74-BC66-C4730B1BBA90}" srcOrd="2" destOrd="0" presId="urn:microsoft.com/office/officeart/2005/8/layout/hList9"/>
    <dgm:cxn modelId="{9D63377A-3EB0-4B36-9707-3954A674280A}" type="presParOf" srcId="{F7CEC515-6F54-4B97-858B-E8E283DD32EF}" destId="{78F3F8CC-0B85-4F25-8256-B9E711A39DCA}" srcOrd="3" destOrd="0" presId="urn:microsoft.com/office/officeart/2005/8/layout/hList9"/>
    <dgm:cxn modelId="{418B919B-2EEC-4072-A286-C6188CD772E1}" type="presParOf" srcId="{F7CEC515-6F54-4B97-858B-E8E283DD32EF}" destId="{C4E126A1-43B5-42E4-8F48-3C3CA1B3EFEC}" srcOrd="4" destOrd="0" presId="urn:microsoft.com/office/officeart/2005/8/layout/hList9"/>
    <dgm:cxn modelId="{2C630802-9C9B-4A99-9DF2-FCC622EB3C52}" type="presParOf" srcId="{F7CEC515-6F54-4B97-858B-E8E283DD32EF}" destId="{503BD9D1-3BB9-4B76-8312-711B8E09B2E4}" srcOrd="5" destOrd="0" presId="urn:microsoft.com/office/officeart/2005/8/layout/hList9"/>
    <dgm:cxn modelId="{F1446CC9-1527-43FB-AA74-0129F082952C}" type="presParOf" srcId="{F7CEC515-6F54-4B97-858B-E8E283DD32EF}" destId="{9BF41E46-DCBF-4AD8-A650-09DAD0C67929}" srcOrd="6" destOrd="0" presId="urn:microsoft.com/office/officeart/2005/8/layout/hList9"/>
    <dgm:cxn modelId="{54966AF4-147D-45A4-BE92-242E410EDB31}" type="presParOf" srcId="{9BF41E46-DCBF-4AD8-A650-09DAD0C67929}" destId="{51418D1D-2A44-4DE9-ABAA-5A54F32E43E9}" srcOrd="0" destOrd="0" presId="urn:microsoft.com/office/officeart/2005/8/layout/hList9"/>
    <dgm:cxn modelId="{62B43284-339A-40DE-88FE-4BC3A9201827}" type="presParOf" srcId="{9BF41E46-DCBF-4AD8-A650-09DAD0C67929}" destId="{C21C1639-98ED-482D-BFEA-8BC41D9DE73F}" srcOrd="1" destOrd="0" presId="urn:microsoft.com/office/officeart/2005/8/layout/hList9"/>
    <dgm:cxn modelId="{E4AD00BF-8D55-45E4-BB71-032E1BB8310B}" type="presParOf" srcId="{C21C1639-98ED-482D-BFEA-8BC41D9DE73F}" destId="{C9685887-3C14-4448-BE89-81546F0C9C3F}" srcOrd="0" destOrd="0" presId="urn:microsoft.com/office/officeart/2005/8/layout/hList9"/>
    <dgm:cxn modelId="{DF4A6808-E5C1-4321-AABE-DBA36F393572}" type="presParOf" srcId="{C21C1639-98ED-482D-BFEA-8BC41D9DE73F}" destId="{81DF991A-5C1E-441F-A9F5-A409CCBC4B8B}" srcOrd="1" destOrd="0" presId="urn:microsoft.com/office/officeart/2005/8/layout/hList9"/>
    <dgm:cxn modelId="{BC0F2865-041E-43AC-ACEE-9710E08898B0}" type="presParOf" srcId="{F7CEC515-6F54-4B97-858B-E8E283DD32EF}" destId="{59263FBB-3503-41AE-B48F-8CCE445A92ED}" srcOrd="7" destOrd="0" presId="urn:microsoft.com/office/officeart/2005/8/layout/hList9"/>
    <dgm:cxn modelId="{90DF7BF2-0A28-4EB9-A023-3BC8602959AC}" type="presParOf" srcId="{F7CEC515-6F54-4B97-858B-E8E283DD32EF}" destId="{BA590C7A-E21B-4C3B-B812-6C4A60DAB788}"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0C263C-2789-4DA7-9D49-3DD1C2CEECEC}" type="doc">
      <dgm:prSet loTypeId="urn:microsoft.com/office/officeart/2005/8/layout/process2" loCatId="process" qsTypeId="urn:microsoft.com/office/officeart/2005/8/quickstyle/simple1" qsCatId="simple" csTypeId="urn:microsoft.com/office/officeart/2005/8/colors/accent1_2" csCatId="accent1" phldr="1"/>
      <dgm:spPr/>
    </dgm:pt>
    <dgm:pt modelId="{0CCE656E-2FE9-469F-B936-750E156FED2C}" type="pres">
      <dgm:prSet presAssocID="{B80C263C-2789-4DA7-9D49-3DD1C2CEECEC}" presName="linearFlow" presStyleCnt="0">
        <dgm:presLayoutVars>
          <dgm:resizeHandles val="exact"/>
        </dgm:presLayoutVars>
      </dgm:prSet>
      <dgm:spPr/>
    </dgm:pt>
  </dgm:ptLst>
  <dgm:cxnLst>
    <dgm:cxn modelId="{45211D71-7565-4E8E-9B98-D0B7998CC212}" type="presOf" srcId="{B80C263C-2789-4DA7-9D49-3DD1C2CEECEC}" destId="{0CCE656E-2FE9-469F-B936-750E156FED2C}" srcOrd="0"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790DB-2899-4165-B6A4-A67B1D99309B}">
      <dsp:nvSpPr>
        <dsp:cNvPr id="0" name=""/>
        <dsp:cNvSpPr/>
      </dsp:nvSpPr>
      <dsp:spPr>
        <a:xfrm>
          <a:off x="3428998" y="1063620"/>
          <a:ext cx="2077167" cy="1784790"/>
        </a:xfrm>
        <a:prstGeom prst="ellipse">
          <a:avLst/>
        </a:prstGeom>
        <a:solidFill>
          <a:schemeClr val="accent1"/>
        </a:solidFill>
        <a:ln w="38100" cap="flat" cmpd="sng" algn="ctr">
          <a:solidFill>
            <a:schemeClr val="lt1"/>
          </a:solidFill>
          <a:prstDash val="solid"/>
        </a:ln>
        <a:effectLst>
          <a:outerShdw blurRad="38100" dist="25400" dir="5400000" algn="t" rotWithShape="0">
            <a:srgbClr val="000000">
              <a:alpha val="5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STATISTICS</a:t>
          </a:r>
        </a:p>
      </dsp:txBody>
      <dsp:txXfrm>
        <a:off x="3733192" y="1324996"/>
        <a:ext cx="1468779" cy="1262038"/>
      </dsp:txXfrm>
    </dsp:sp>
    <dsp:sp modelId="{0E089528-4341-449E-A695-FD3168CBF768}">
      <dsp:nvSpPr>
        <dsp:cNvPr id="0" name=""/>
        <dsp:cNvSpPr/>
      </dsp:nvSpPr>
      <dsp:spPr>
        <a:xfrm rot="118802">
          <a:off x="5685534" y="1750376"/>
          <a:ext cx="434708" cy="510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5685573" y="1850227"/>
        <a:ext cx="304296" cy="306311"/>
      </dsp:txXfrm>
    </dsp:sp>
    <dsp:sp modelId="{323059EB-A0DE-4D68-92D3-FDB771D5DABD}">
      <dsp:nvSpPr>
        <dsp:cNvPr id="0" name=""/>
        <dsp:cNvSpPr/>
      </dsp:nvSpPr>
      <dsp:spPr>
        <a:xfrm>
          <a:off x="6324593" y="1295407"/>
          <a:ext cx="1501526" cy="1501526"/>
        </a:xfrm>
        <a:prstGeom prst="ellipse">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Draw conclusion </a:t>
          </a:r>
        </a:p>
      </dsp:txBody>
      <dsp:txXfrm>
        <a:off x="6544486" y="1515300"/>
        <a:ext cx="1061740" cy="1061740"/>
      </dsp:txXfrm>
    </dsp:sp>
    <dsp:sp modelId="{F0B4F651-2FF8-4693-AD64-37A604CE7D81}">
      <dsp:nvSpPr>
        <dsp:cNvPr id="0" name=""/>
        <dsp:cNvSpPr/>
      </dsp:nvSpPr>
      <dsp:spPr>
        <a:xfrm rot="3075119">
          <a:off x="5105610" y="2910604"/>
          <a:ext cx="665820" cy="510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5134258" y="2952984"/>
        <a:ext cx="512664" cy="306311"/>
      </dsp:txXfrm>
    </dsp:sp>
    <dsp:sp modelId="{1B956CD7-323F-4AF7-9657-C56C3EE746E0}">
      <dsp:nvSpPr>
        <dsp:cNvPr id="0" name=""/>
        <dsp:cNvSpPr/>
      </dsp:nvSpPr>
      <dsp:spPr>
        <a:xfrm>
          <a:off x="5562597" y="3505206"/>
          <a:ext cx="1501526" cy="1501526"/>
        </a:xfrm>
        <a:prstGeom prst="ellipse">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Describing</a:t>
          </a:r>
        </a:p>
      </dsp:txBody>
      <dsp:txXfrm>
        <a:off x="5782490" y="3725099"/>
        <a:ext cx="1061740" cy="1061740"/>
      </dsp:txXfrm>
    </dsp:sp>
    <dsp:sp modelId="{A1544711-A34B-4205-ABD3-22FF8AADC13F}">
      <dsp:nvSpPr>
        <dsp:cNvPr id="0" name=""/>
        <dsp:cNvSpPr/>
      </dsp:nvSpPr>
      <dsp:spPr>
        <a:xfrm rot="7708184">
          <a:off x="3120980" y="2947660"/>
          <a:ext cx="711688" cy="510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10800000">
        <a:off x="3245197" y="2989808"/>
        <a:ext cx="558532" cy="306311"/>
      </dsp:txXfrm>
    </dsp:sp>
    <dsp:sp modelId="{E908FED5-66D9-4981-9D54-29EC140EE4B7}">
      <dsp:nvSpPr>
        <dsp:cNvPr id="0" name=""/>
        <dsp:cNvSpPr/>
      </dsp:nvSpPr>
      <dsp:spPr>
        <a:xfrm>
          <a:off x="1828799" y="3581393"/>
          <a:ext cx="1501526" cy="1501526"/>
        </a:xfrm>
        <a:prstGeom prst="ellipse">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Simplifying</a:t>
          </a:r>
        </a:p>
      </dsp:txBody>
      <dsp:txXfrm>
        <a:off x="2048692" y="3801286"/>
        <a:ext cx="1061740" cy="1061740"/>
      </dsp:txXfrm>
    </dsp:sp>
    <dsp:sp modelId="{D639CA76-14BA-4E21-B5BD-A459164DD225}">
      <dsp:nvSpPr>
        <dsp:cNvPr id="0" name=""/>
        <dsp:cNvSpPr/>
      </dsp:nvSpPr>
      <dsp:spPr>
        <a:xfrm rot="10813609">
          <a:off x="2619011" y="1694570"/>
          <a:ext cx="572401" cy="510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10800000">
        <a:off x="2772166" y="1796977"/>
        <a:ext cx="419245" cy="306311"/>
      </dsp:txXfrm>
    </dsp:sp>
    <dsp:sp modelId="{5F6A2EAF-6937-4985-AF1D-C608DDDE47A8}">
      <dsp:nvSpPr>
        <dsp:cNvPr id="0" name=""/>
        <dsp:cNvSpPr/>
      </dsp:nvSpPr>
      <dsp:spPr>
        <a:xfrm>
          <a:off x="847494" y="1193892"/>
          <a:ext cx="1501526" cy="1501526"/>
        </a:xfrm>
        <a:prstGeom prst="ellipse">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Collecting</a:t>
          </a:r>
        </a:p>
      </dsp:txBody>
      <dsp:txXfrm>
        <a:off x="1067387" y="1413785"/>
        <a:ext cx="1061740" cy="10617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DEB5A-9CAA-431A-8709-A14FF2FC7EE2}">
      <dsp:nvSpPr>
        <dsp:cNvPr id="0" name=""/>
        <dsp:cNvSpPr/>
      </dsp:nvSpPr>
      <dsp:spPr>
        <a:xfrm rot="16200000">
          <a:off x="-470728" y="471737"/>
          <a:ext cx="3566409" cy="2622934"/>
        </a:xfrm>
        <a:prstGeom prst="flowChartManualOperation">
          <a:avLst/>
        </a:prstGeom>
        <a:solidFill>
          <a:schemeClr val="tx2">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Data presentation is an essential step before further statistical analysis is carried out</a:t>
          </a:r>
        </a:p>
      </dsp:txBody>
      <dsp:txXfrm rot="5400000">
        <a:off x="1010" y="713281"/>
        <a:ext cx="2622934" cy="2139845"/>
      </dsp:txXfrm>
    </dsp:sp>
    <dsp:sp modelId="{07EC55EF-228B-44A5-956A-D3A8111E5B4A}">
      <dsp:nvSpPr>
        <dsp:cNvPr id="0" name=""/>
        <dsp:cNvSpPr/>
      </dsp:nvSpPr>
      <dsp:spPr>
        <a:xfrm rot="16200000">
          <a:off x="2348926" y="471737"/>
          <a:ext cx="3566409" cy="2622934"/>
        </a:xfrm>
        <a:prstGeom prst="flowChartManualOperati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Some common data presentations include frequency table, bar chart, pie chart, pictograph, histogram, ogive, stem-and-leaf plot and box plot</a:t>
          </a:r>
        </a:p>
      </dsp:txBody>
      <dsp:txXfrm rot="5400000">
        <a:off x="2820664" y="713281"/>
        <a:ext cx="2622934" cy="2139845"/>
      </dsp:txXfrm>
    </dsp:sp>
    <dsp:sp modelId="{4860B0A6-DC67-4ECA-8B2D-AD500E35A95B}">
      <dsp:nvSpPr>
        <dsp:cNvPr id="0" name=""/>
        <dsp:cNvSpPr/>
      </dsp:nvSpPr>
      <dsp:spPr>
        <a:xfrm rot="16200000">
          <a:off x="5168581" y="471737"/>
          <a:ext cx="3566409" cy="2622934"/>
        </a:xfrm>
        <a:prstGeom prst="flowChartManualOperation">
          <a:avLst/>
        </a:prstGeom>
        <a:solidFill>
          <a:schemeClr val="accent5">
            <a:shade val="50000"/>
            <a:hueOff val="7776"/>
            <a:satOff val="-473"/>
            <a:lumOff val="2662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Data can be more easily to read, see and compare </a:t>
          </a:r>
        </a:p>
      </dsp:txBody>
      <dsp:txXfrm rot="5400000">
        <a:off x="5640319" y="713281"/>
        <a:ext cx="2622934" cy="21398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DEB5A-9CAA-431A-8709-A14FF2FC7EE2}">
      <dsp:nvSpPr>
        <dsp:cNvPr id="0" name=""/>
        <dsp:cNvSpPr/>
      </dsp:nvSpPr>
      <dsp:spPr>
        <a:xfrm rot="16200000">
          <a:off x="1929967" y="-1926252"/>
          <a:ext cx="3760065" cy="7612570"/>
        </a:xfrm>
        <a:prstGeom prst="flowChartManualOperation">
          <a:avLst/>
        </a:prstGeom>
        <a:solidFill>
          <a:schemeClr val="accent3">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 survey of 500 commuters is conducted to know preference towards a new traffic system. From 500 commuters, 200 are males. The result shows that 50% of the male commuters preferred the new system and 45% preferred the old system. Majority of the female commuters (75%) preferred the new system and only 2% of them do not have any preference. Develop a contingency table to summarize the above information</a:t>
          </a:r>
          <a:r>
            <a:rPr lang="en-US" sz="2000" kern="1200" dirty="0">
              <a:solidFill>
                <a:schemeClr val="tx1"/>
              </a:solidFill>
            </a:rPr>
            <a:t>.  </a:t>
          </a:r>
        </a:p>
      </dsp:txBody>
      <dsp:txXfrm rot="5400000">
        <a:off x="3715" y="752013"/>
        <a:ext cx="7612570" cy="2256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A2F7C-783B-4997-88BB-DFA890625DA3}">
      <dsp:nvSpPr>
        <dsp:cNvPr id="0" name=""/>
        <dsp:cNvSpPr/>
      </dsp:nvSpPr>
      <dsp:spPr>
        <a:xfrm>
          <a:off x="1079015" y="641"/>
          <a:ext cx="4064570" cy="1625828"/>
        </a:xfrm>
        <a:prstGeom prst="chevron">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ELEMENT </a:t>
          </a:r>
        </a:p>
        <a:p>
          <a:pPr marL="0" lvl="0" indent="0" algn="ctr" defTabSz="889000">
            <a:lnSpc>
              <a:spcPct val="90000"/>
            </a:lnSpc>
            <a:spcBef>
              <a:spcPct val="0"/>
            </a:spcBef>
            <a:spcAft>
              <a:spcPct val="35000"/>
            </a:spcAft>
            <a:buNone/>
          </a:pPr>
          <a:r>
            <a:rPr lang="en-US" sz="2000" b="1" kern="1200" dirty="0"/>
            <a:t>( EXPERIMENTAL UNIT)</a:t>
          </a:r>
        </a:p>
      </dsp:txBody>
      <dsp:txXfrm>
        <a:off x="1891929" y="641"/>
        <a:ext cx="2438742" cy="1625828"/>
      </dsp:txXfrm>
    </dsp:sp>
    <dsp:sp modelId="{A356B0DC-E0FA-46F5-B9EE-28FF17414DF0}">
      <dsp:nvSpPr>
        <dsp:cNvPr id="0" name=""/>
        <dsp:cNvSpPr/>
      </dsp:nvSpPr>
      <dsp:spPr>
        <a:xfrm>
          <a:off x="4615191" y="138837"/>
          <a:ext cx="3373593" cy="1349437"/>
        </a:xfrm>
        <a:prstGeom prst="chevron">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Objects either people or thing on which measurement is taken</a:t>
          </a:r>
        </a:p>
      </dsp:txBody>
      <dsp:txXfrm>
        <a:off x="5289910" y="138837"/>
        <a:ext cx="2024156" cy="1349437"/>
      </dsp:txXfrm>
    </dsp:sp>
    <dsp:sp modelId="{F25053EF-E0A1-49A5-B88E-1E40CD06ACE6}">
      <dsp:nvSpPr>
        <dsp:cNvPr id="0" name=""/>
        <dsp:cNvSpPr/>
      </dsp:nvSpPr>
      <dsp:spPr>
        <a:xfrm>
          <a:off x="1079015" y="1854085"/>
          <a:ext cx="4064570" cy="1625828"/>
        </a:xfrm>
        <a:prstGeom prst="chevron">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endParaRPr lang="en-US" sz="2000" b="1" kern="1200" dirty="0"/>
        </a:p>
        <a:p>
          <a:pPr marL="0" lvl="0" indent="0" algn="ctr" defTabSz="889000">
            <a:lnSpc>
              <a:spcPct val="90000"/>
            </a:lnSpc>
            <a:spcBef>
              <a:spcPct val="0"/>
            </a:spcBef>
            <a:spcAft>
              <a:spcPct val="35000"/>
            </a:spcAft>
            <a:buNone/>
          </a:pPr>
          <a:endParaRPr lang="en-US" sz="2000" b="1" kern="1200" dirty="0"/>
        </a:p>
        <a:p>
          <a:pPr marL="0" lvl="0" indent="0" algn="ctr" defTabSz="889000">
            <a:lnSpc>
              <a:spcPct val="90000"/>
            </a:lnSpc>
            <a:spcBef>
              <a:spcPct val="0"/>
            </a:spcBef>
            <a:spcAft>
              <a:spcPct val="35000"/>
            </a:spcAft>
            <a:buNone/>
          </a:pPr>
          <a:r>
            <a:rPr lang="en-US" sz="2000" b="1" kern="1200" dirty="0"/>
            <a:t>CENSUS</a:t>
          </a:r>
        </a:p>
        <a:p>
          <a:pPr marL="0" lvl="0" indent="0" algn="ctr" defTabSz="889000">
            <a:lnSpc>
              <a:spcPct val="90000"/>
            </a:lnSpc>
            <a:spcBef>
              <a:spcPct val="0"/>
            </a:spcBef>
            <a:spcAft>
              <a:spcPct val="35000"/>
            </a:spcAft>
            <a:buNone/>
          </a:pPr>
          <a:endParaRPr lang="en-US" sz="4900" b="1" kern="1200" dirty="0"/>
        </a:p>
      </dsp:txBody>
      <dsp:txXfrm>
        <a:off x="1891929" y="1854085"/>
        <a:ext cx="2438742" cy="1625828"/>
      </dsp:txXfrm>
    </dsp:sp>
    <dsp:sp modelId="{7F3BD4CA-88BD-47D4-A367-0B0B812E48A0}">
      <dsp:nvSpPr>
        <dsp:cNvPr id="0" name=""/>
        <dsp:cNvSpPr/>
      </dsp:nvSpPr>
      <dsp:spPr>
        <a:xfrm>
          <a:off x="4615191" y="1992281"/>
          <a:ext cx="3373593" cy="1349437"/>
        </a:xfrm>
        <a:prstGeom prst="chevron">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Conducted to measure a variable for every item in the population of interest.</a:t>
          </a:r>
        </a:p>
      </dsp:txBody>
      <dsp:txXfrm>
        <a:off x="5289910" y="1992281"/>
        <a:ext cx="2024156" cy="1349437"/>
      </dsp:txXfrm>
    </dsp:sp>
    <dsp:sp modelId="{6DA9BC52-1075-4E48-9D6B-3D68134C3B60}">
      <dsp:nvSpPr>
        <dsp:cNvPr id="0" name=""/>
        <dsp:cNvSpPr/>
      </dsp:nvSpPr>
      <dsp:spPr>
        <a:xfrm>
          <a:off x="1079015" y="3707530"/>
          <a:ext cx="4064570" cy="1625828"/>
        </a:xfrm>
        <a:prstGeom prst="chevron">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SAMPLE SURVEY</a:t>
          </a:r>
        </a:p>
      </dsp:txBody>
      <dsp:txXfrm>
        <a:off x="1891929" y="3707530"/>
        <a:ext cx="2438742" cy="1625828"/>
      </dsp:txXfrm>
    </dsp:sp>
    <dsp:sp modelId="{261D8400-5A2B-4AA2-B98E-AAB12E3CBA2E}">
      <dsp:nvSpPr>
        <dsp:cNvPr id="0" name=""/>
        <dsp:cNvSpPr/>
      </dsp:nvSpPr>
      <dsp:spPr>
        <a:xfrm>
          <a:off x="4615191" y="3845725"/>
          <a:ext cx="3373593" cy="1349437"/>
        </a:xfrm>
        <a:prstGeom prst="chevron">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 study involves a subgroup or sample of a population</a:t>
          </a:r>
        </a:p>
      </dsp:txBody>
      <dsp:txXfrm>
        <a:off x="5289910" y="3845725"/>
        <a:ext cx="2024156" cy="1349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A2F7C-783B-4997-88BB-DFA890625DA3}">
      <dsp:nvSpPr>
        <dsp:cNvPr id="0" name=""/>
        <dsp:cNvSpPr/>
      </dsp:nvSpPr>
      <dsp:spPr>
        <a:xfrm>
          <a:off x="1852" y="237421"/>
          <a:ext cx="3718173" cy="1487269"/>
        </a:xfrm>
        <a:prstGeom prst="chevron">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VARIABLES</a:t>
          </a:r>
        </a:p>
      </dsp:txBody>
      <dsp:txXfrm>
        <a:off x="745487" y="237421"/>
        <a:ext cx="2230904" cy="1487269"/>
      </dsp:txXfrm>
    </dsp:sp>
    <dsp:sp modelId="{A356B0DC-E0FA-46F5-B9EE-28FF17414DF0}">
      <dsp:nvSpPr>
        <dsp:cNvPr id="0" name=""/>
        <dsp:cNvSpPr/>
      </dsp:nvSpPr>
      <dsp:spPr>
        <a:xfrm>
          <a:off x="3236663" y="363839"/>
          <a:ext cx="3086083" cy="1234433"/>
        </a:xfrm>
        <a:prstGeom prst="chevron">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Measures the characteristics of the population that the researcher wants to study</a:t>
          </a:r>
        </a:p>
      </dsp:txBody>
      <dsp:txXfrm>
        <a:off x="3853880" y="363839"/>
        <a:ext cx="1851650" cy="1234433"/>
      </dsp:txXfrm>
    </dsp:sp>
    <dsp:sp modelId="{F25053EF-E0A1-49A5-B88E-1E40CD06ACE6}">
      <dsp:nvSpPr>
        <dsp:cNvPr id="0" name=""/>
        <dsp:cNvSpPr/>
      </dsp:nvSpPr>
      <dsp:spPr>
        <a:xfrm>
          <a:off x="1852" y="1932908"/>
          <a:ext cx="3718173" cy="1487269"/>
        </a:xfrm>
        <a:prstGeom prst="chevron">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endParaRPr lang="en-US" sz="2000" b="1" kern="1200" dirty="0"/>
        </a:p>
        <a:p>
          <a:pPr marL="0" lvl="0" indent="0" algn="ctr" defTabSz="889000">
            <a:lnSpc>
              <a:spcPct val="90000"/>
            </a:lnSpc>
            <a:spcBef>
              <a:spcPct val="0"/>
            </a:spcBef>
            <a:spcAft>
              <a:spcPct val="35000"/>
            </a:spcAft>
            <a:buNone/>
          </a:pPr>
          <a:endParaRPr lang="en-US" sz="2000" b="1" kern="1200" dirty="0"/>
        </a:p>
        <a:p>
          <a:pPr marL="0" lvl="0" indent="0" algn="ctr" defTabSz="889000">
            <a:lnSpc>
              <a:spcPct val="90000"/>
            </a:lnSpc>
            <a:spcBef>
              <a:spcPct val="0"/>
            </a:spcBef>
            <a:spcAft>
              <a:spcPct val="35000"/>
            </a:spcAft>
            <a:buNone/>
          </a:pPr>
          <a:r>
            <a:rPr lang="en-US" sz="2000" b="1" kern="1200" dirty="0"/>
            <a:t>DATA</a:t>
          </a:r>
        </a:p>
        <a:p>
          <a:pPr marL="0" lvl="0" indent="0" algn="ctr" defTabSz="889000">
            <a:lnSpc>
              <a:spcPct val="90000"/>
            </a:lnSpc>
            <a:spcBef>
              <a:spcPct val="0"/>
            </a:spcBef>
            <a:spcAft>
              <a:spcPct val="35000"/>
            </a:spcAft>
            <a:buNone/>
          </a:pPr>
          <a:endParaRPr lang="en-US" sz="4900" b="1" kern="1200" dirty="0"/>
        </a:p>
      </dsp:txBody>
      <dsp:txXfrm>
        <a:off x="745487" y="1932908"/>
        <a:ext cx="2230904" cy="1487269"/>
      </dsp:txXfrm>
    </dsp:sp>
    <dsp:sp modelId="{7F3BD4CA-88BD-47D4-A367-0B0B812E48A0}">
      <dsp:nvSpPr>
        <dsp:cNvPr id="0" name=""/>
        <dsp:cNvSpPr/>
      </dsp:nvSpPr>
      <dsp:spPr>
        <a:xfrm>
          <a:off x="3236663" y="2059326"/>
          <a:ext cx="3086083" cy="1234433"/>
        </a:xfrm>
        <a:prstGeom prst="chevron">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Measure on a variables of interest obtained from a sample</a:t>
          </a:r>
        </a:p>
      </dsp:txBody>
      <dsp:txXfrm>
        <a:off x="3853880" y="2059326"/>
        <a:ext cx="1851650" cy="1234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A2F7C-783B-4997-88BB-DFA890625DA3}">
      <dsp:nvSpPr>
        <dsp:cNvPr id="0" name=""/>
        <dsp:cNvSpPr/>
      </dsp:nvSpPr>
      <dsp:spPr>
        <a:xfrm>
          <a:off x="1741" y="142788"/>
          <a:ext cx="3494186" cy="1397674"/>
        </a:xfrm>
        <a:prstGeom prst="chevron">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PARAMETER</a:t>
          </a:r>
        </a:p>
      </dsp:txBody>
      <dsp:txXfrm>
        <a:off x="700578" y="142788"/>
        <a:ext cx="2096512" cy="1397674"/>
      </dsp:txXfrm>
    </dsp:sp>
    <dsp:sp modelId="{A356B0DC-E0FA-46F5-B9EE-28FF17414DF0}">
      <dsp:nvSpPr>
        <dsp:cNvPr id="0" name=""/>
        <dsp:cNvSpPr/>
      </dsp:nvSpPr>
      <dsp:spPr>
        <a:xfrm>
          <a:off x="3041683" y="261590"/>
          <a:ext cx="2900174" cy="1160069"/>
        </a:xfrm>
        <a:prstGeom prst="chevron">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A summary measures for the entire population</a:t>
          </a:r>
        </a:p>
      </dsp:txBody>
      <dsp:txXfrm>
        <a:off x="3621718" y="261590"/>
        <a:ext cx="1740105" cy="1160069"/>
      </dsp:txXfrm>
    </dsp:sp>
    <dsp:sp modelId="{F25053EF-E0A1-49A5-B88E-1E40CD06ACE6}">
      <dsp:nvSpPr>
        <dsp:cNvPr id="0" name=""/>
        <dsp:cNvSpPr/>
      </dsp:nvSpPr>
      <dsp:spPr>
        <a:xfrm>
          <a:off x="1741" y="1736137"/>
          <a:ext cx="3494186" cy="1397674"/>
        </a:xfrm>
        <a:prstGeom prst="chevron">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endParaRPr lang="en-US" sz="2000" b="1" kern="1200" dirty="0"/>
        </a:p>
        <a:p>
          <a:pPr marL="0" lvl="0" indent="0" algn="ctr" defTabSz="889000">
            <a:lnSpc>
              <a:spcPct val="90000"/>
            </a:lnSpc>
            <a:spcBef>
              <a:spcPct val="0"/>
            </a:spcBef>
            <a:spcAft>
              <a:spcPct val="35000"/>
            </a:spcAft>
            <a:buNone/>
          </a:pPr>
          <a:endParaRPr lang="en-US" sz="2000" b="1" kern="1200" dirty="0"/>
        </a:p>
        <a:p>
          <a:pPr marL="0" lvl="0" indent="0" algn="ctr" defTabSz="889000">
            <a:lnSpc>
              <a:spcPct val="90000"/>
            </a:lnSpc>
            <a:spcBef>
              <a:spcPct val="0"/>
            </a:spcBef>
            <a:spcAft>
              <a:spcPct val="35000"/>
            </a:spcAft>
            <a:buNone/>
          </a:pPr>
          <a:r>
            <a:rPr lang="en-US" sz="2000" b="1" kern="1200" dirty="0"/>
            <a:t>STATISTIC </a:t>
          </a:r>
        </a:p>
        <a:p>
          <a:pPr marL="0" lvl="0" indent="0" algn="ctr" defTabSz="889000">
            <a:lnSpc>
              <a:spcPct val="90000"/>
            </a:lnSpc>
            <a:spcBef>
              <a:spcPct val="0"/>
            </a:spcBef>
            <a:spcAft>
              <a:spcPct val="35000"/>
            </a:spcAft>
            <a:buNone/>
          </a:pPr>
          <a:endParaRPr lang="en-US" sz="4900" b="1" kern="1200" dirty="0"/>
        </a:p>
      </dsp:txBody>
      <dsp:txXfrm>
        <a:off x="700578" y="1736137"/>
        <a:ext cx="2096512" cy="1397674"/>
      </dsp:txXfrm>
    </dsp:sp>
    <dsp:sp modelId="{7F3BD4CA-88BD-47D4-A367-0B0B812E48A0}">
      <dsp:nvSpPr>
        <dsp:cNvPr id="0" name=""/>
        <dsp:cNvSpPr/>
      </dsp:nvSpPr>
      <dsp:spPr>
        <a:xfrm>
          <a:off x="3041683" y="1854939"/>
          <a:ext cx="2900174" cy="1160069"/>
        </a:xfrm>
        <a:prstGeom prst="chevron">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A summary measures for a sample</a:t>
          </a:r>
        </a:p>
      </dsp:txBody>
      <dsp:txXfrm>
        <a:off x="3621718" y="1854939"/>
        <a:ext cx="1740105" cy="1160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A2F7C-783B-4997-88BB-DFA890625DA3}">
      <dsp:nvSpPr>
        <dsp:cNvPr id="0" name=""/>
        <dsp:cNvSpPr/>
      </dsp:nvSpPr>
      <dsp:spPr>
        <a:xfrm>
          <a:off x="2053" y="674462"/>
          <a:ext cx="4121348" cy="1648539"/>
        </a:xfrm>
        <a:prstGeom prst="chevron">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SAMPLING FRAME</a:t>
          </a:r>
        </a:p>
      </dsp:txBody>
      <dsp:txXfrm>
        <a:off x="826323" y="674462"/>
        <a:ext cx="2472809" cy="1648539"/>
      </dsp:txXfrm>
    </dsp:sp>
    <dsp:sp modelId="{A356B0DC-E0FA-46F5-B9EE-28FF17414DF0}">
      <dsp:nvSpPr>
        <dsp:cNvPr id="0" name=""/>
        <dsp:cNvSpPr/>
      </dsp:nvSpPr>
      <dsp:spPr>
        <a:xfrm>
          <a:off x="3587626" y="814588"/>
          <a:ext cx="3420719" cy="1368287"/>
        </a:xfrm>
        <a:prstGeom prst="chevron">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 list of all population members</a:t>
          </a:r>
        </a:p>
      </dsp:txBody>
      <dsp:txXfrm>
        <a:off x="4271770" y="814588"/>
        <a:ext cx="2052432" cy="1368287"/>
      </dsp:txXfrm>
    </dsp:sp>
    <dsp:sp modelId="{F25053EF-E0A1-49A5-B88E-1E40CD06ACE6}">
      <dsp:nvSpPr>
        <dsp:cNvPr id="0" name=""/>
        <dsp:cNvSpPr/>
      </dsp:nvSpPr>
      <dsp:spPr>
        <a:xfrm>
          <a:off x="2053" y="2553797"/>
          <a:ext cx="4121348" cy="1648539"/>
        </a:xfrm>
        <a:prstGeom prst="chevron">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endParaRPr lang="en-US" sz="2000" b="1" kern="1200" dirty="0"/>
        </a:p>
        <a:p>
          <a:pPr marL="0" lvl="0" indent="0" algn="ctr" defTabSz="889000">
            <a:lnSpc>
              <a:spcPct val="90000"/>
            </a:lnSpc>
            <a:spcBef>
              <a:spcPct val="0"/>
            </a:spcBef>
            <a:spcAft>
              <a:spcPct val="35000"/>
            </a:spcAft>
            <a:buNone/>
          </a:pPr>
          <a:endParaRPr lang="en-US" sz="2000" b="1" kern="1200" dirty="0"/>
        </a:p>
        <a:p>
          <a:pPr marL="0" lvl="0" indent="0" algn="ctr" defTabSz="889000">
            <a:lnSpc>
              <a:spcPct val="90000"/>
            </a:lnSpc>
            <a:spcBef>
              <a:spcPct val="0"/>
            </a:spcBef>
            <a:spcAft>
              <a:spcPct val="35000"/>
            </a:spcAft>
            <a:buNone/>
          </a:pPr>
          <a:r>
            <a:rPr lang="en-US" sz="2000" b="1" kern="1200" dirty="0"/>
            <a:t>PILOT STUDY </a:t>
          </a:r>
        </a:p>
        <a:p>
          <a:pPr marL="0" lvl="0" indent="0" algn="ctr" defTabSz="889000">
            <a:lnSpc>
              <a:spcPct val="90000"/>
            </a:lnSpc>
            <a:spcBef>
              <a:spcPct val="0"/>
            </a:spcBef>
            <a:spcAft>
              <a:spcPct val="35000"/>
            </a:spcAft>
            <a:buNone/>
          </a:pPr>
          <a:endParaRPr lang="en-US" sz="4900" b="1" kern="1200" dirty="0"/>
        </a:p>
      </dsp:txBody>
      <dsp:txXfrm>
        <a:off x="826323" y="2553797"/>
        <a:ext cx="2472809" cy="1648539"/>
      </dsp:txXfrm>
    </dsp:sp>
    <dsp:sp modelId="{7F3BD4CA-88BD-47D4-A367-0B0B812E48A0}">
      <dsp:nvSpPr>
        <dsp:cNvPr id="0" name=""/>
        <dsp:cNvSpPr/>
      </dsp:nvSpPr>
      <dsp:spPr>
        <a:xfrm>
          <a:off x="3587626" y="2641333"/>
          <a:ext cx="3420719" cy="1473467"/>
        </a:xfrm>
        <a:prstGeom prst="chevron">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l" defTabSz="711200">
            <a:lnSpc>
              <a:spcPct val="90000"/>
            </a:lnSpc>
            <a:spcBef>
              <a:spcPct val="0"/>
            </a:spcBef>
            <a:spcAft>
              <a:spcPct val="35000"/>
            </a:spcAft>
            <a:buNone/>
          </a:pPr>
          <a:r>
            <a:rPr lang="en-US" sz="1600" kern="1200" dirty="0"/>
            <a:t>Conducted on a small number of respondents before the actual survey is done.</a:t>
          </a:r>
        </a:p>
        <a:p>
          <a:pPr marL="0" lvl="0" indent="0" algn="l" defTabSz="711200">
            <a:lnSpc>
              <a:spcPct val="90000"/>
            </a:lnSpc>
            <a:spcBef>
              <a:spcPct val="0"/>
            </a:spcBef>
            <a:spcAft>
              <a:spcPct val="35000"/>
            </a:spcAft>
            <a:buNone/>
          </a:pPr>
          <a:r>
            <a:rPr lang="en-US" sz="1800" kern="1200" dirty="0"/>
            <a:t>-improve questionnaire</a:t>
          </a:r>
        </a:p>
        <a:p>
          <a:pPr marL="0" lvl="0" indent="0" algn="l" defTabSz="711200">
            <a:lnSpc>
              <a:spcPct val="90000"/>
            </a:lnSpc>
            <a:spcBef>
              <a:spcPct val="0"/>
            </a:spcBef>
            <a:spcAft>
              <a:spcPct val="35000"/>
            </a:spcAft>
            <a:buNone/>
          </a:pPr>
          <a:endParaRPr lang="en-US" sz="1400" kern="1200" dirty="0"/>
        </a:p>
      </dsp:txBody>
      <dsp:txXfrm>
        <a:off x="4324360" y="2641333"/>
        <a:ext cx="1947252" cy="14734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4581B-0715-4DD4-A025-ACE44EE8A7CB}">
      <dsp:nvSpPr>
        <dsp:cNvPr id="0" name=""/>
        <dsp:cNvSpPr/>
      </dsp:nvSpPr>
      <dsp:spPr>
        <a:xfrm>
          <a:off x="0" y="3199612"/>
          <a:ext cx="2396288" cy="1426513"/>
        </a:xfrm>
        <a:prstGeom prst="roundRect">
          <a:avLst>
            <a:gd name="adj" fmla="val 10000"/>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a:t>
          </a:r>
          <a:r>
            <a:rPr lang="en-US" sz="1700" kern="1200" dirty="0"/>
            <a:t>The characteristics of the population of interest</a:t>
          </a:r>
        </a:p>
        <a:p>
          <a:pPr marL="0" lvl="0" indent="0" algn="l" defTabSz="711200">
            <a:lnSpc>
              <a:spcPct val="90000"/>
            </a:lnSpc>
            <a:spcBef>
              <a:spcPct val="0"/>
            </a:spcBef>
            <a:spcAft>
              <a:spcPct val="35000"/>
            </a:spcAft>
            <a:buNone/>
          </a:pPr>
          <a:r>
            <a:rPr lang="en-US" sz="1700" kern="1200" dirty="0"/>
            <a:t>-e.g. : Age, gender, monthly income</a:t>
          </a:r>
        </a:p>
      </dsp:txBody>
      <dsp:txXfrm>
        <a:off x="41781" y="3241393"/>
        <a:ext cx="2312726" cy="1342951"/>
      </dsp:txXfrm>
    </dsp:sp>
    <dsp:sp modelId="{7834C316-57D3-447A-89A3-0EE35A12A17B}">
      <dsp:nvSpPr>
        <dsp:cNvPr id="0" name=""/>
        <dsp:cNvSpPr/>
      </dsp:nvSpPr>
      <dsp:spPr>
        <a:xfrm rot="18846567">
          <a:off x="2259937" y="3575468"/>
          <a:ext cx="897139" cy="30643"/>
        </a:xfrm>
        <a:custGeom>
          <a:avLst/>
          <a:gdLst/>
          <a:ahLst/>
          <a:cxnLst/>
          <a:rect l="0" t="0" r="0" b="0"/>
          <a:pathLst>
            <a:path>
              <a:moveTo>
                <a:pt x="0" y="15321"/>
              </a:moveTo>
              <a:lnTo>
                <a:pt x="897139" y="1532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6078" y="3568362"/>
        <a:ext cx="44856" cy="44856"/>
      </dsp:txXfrm>
    </dsp:sp>
    <dsp:sp modelId="{40E1F262-C56C-4E62-8B7D-289B1FD1FC67}">
      <dsp:nvSpPr>
        <dsp:cNvPr id="0" name=""/>
        <dsp:cNvSpPr/>
      </dsp:nvSpPr>
      <dsp:spPr>
        <a:xfrm>
          <a:off x="3020725" y="2691239"/>
          <a:ext cx="2306341" cy="1154945"/>
        </a:xfrm>
        <a:prstGeom prst="roundRect">
          <a:avLst>
            <a:gd name="adj" fmla="val 10000"/>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endParaRPr lang="en-US" sz="1600" kern="1200" dirty="0"/>
        </a:p>
        <a:p>
          <a:pPr marL="0" lvl="0" indent="0" algn="l" defTabSz="711200">
            <a:lnSpc>
              <a:spcPct val="90000"/>
            </a:lnSpc>
            <a:spcBef>
              <a:spcPct val="0"/>
            </a:spcBef>
            <a:spcAft>
              <a:spcPct val="35000"/>
            </a:spcAft>
            <a:buNone/>
          </a:pPr>
          <a:r>
            <a:rPr lang="en-US" sz="1600" kern="1200" dirty="0"/>
            <a:t>-</a:t>
          </a:r>
          <a:r>
            <a:rPr lang="en-US" sz="1700" kern="1200" dirty="0"/>
            <a:t>Measured on numerical scale</a:t>
          </a:r>
        </a:p>
        <a:p>
          <a:pPr marL="0" lvl="0" indent="0" algn="l" defTabSz="711200">
            <a:lnSpc>
              <a:spcPct val="90000"/>
            </a:lnSpc>
            <a:spcBef>
              <a:spcPct val="0"/>
            </a:spcBef>
            <a:spcAft>
              <a:spcPct val="35000"/>
            </a:spcAft>
            <a:buNone/>
          </a:pPr>
          <a:r>
            <a:rPr lang="en-US" sz="1700" kern="1200" dirty="0"/>
            <a:t>-Yields numerical response</a:t>
          </a:r>
        </a:p>
        <a:p>
          <a:pPr marL="0" lvl="0" indent="0" algn="l" defTabSz="711200">
            <a:lnSpc>
              <a:spcPct val="90000"/>
            </a:lnSpc>
            <a:spcBef>
              <a:spcPct val="0"/>
            </a:spcBef>
            <a:spcAft>
              <a:spcPct val="35000"/>
            </a:spcAft>
            <a:buNone/>
          </a:pPr>
          <a:r>
            <a:rPr lang="en-US" sz="1700" kern="1200" dirty="0"/>
            <a:t>-e.g. :how tall are you?</a:t>
          </a:r>
        </a:p>
        <a:p>
          <a:pPr marL="0" lvl="0" indent="0" algn="l" defTabSz="711200">
            <a:lnSpc>
              <a:spcPct val="90000"/>
            </a:lnSpc>
            <a:spcBef>
              <a:spcPct val="0"/>
            </a:spcBef>
            <a:spcAft>
              <a:spcPct val="35000"/>
            </a:spcAft>
            <a:buNone/>
          </a:pPr>
          <a:endParaRPr lang="en-US" sz="1600" kern="1200" dirty="0"/>
        </a:p>
      </dsp:txBody>
      <dsp:txXfrm>
        <a:off x="3054552" y="2725066"/>
        <a:ext cx="2238687" cy="1087291"/>
      </dsp:txXfrm>
    </dsp:sp>
    <dsp:sp modelId="{6EBB94D0-A355-49EA-A340-87DF9DE88E9C}">
      <dsp:nvSpPr>
        <dsp:cNvPr id="0" name=""/>
        <dsp:cNvSpPr/>
      </dsp:nvSpPr>
      <dsp:spPr>
        <a:xfrm rot="19053051">
          <a:off x="5120407" y="2721267"/>
          <a:ext cx="1576810" cy="30643"/>
        </a:xfrm>
        <a:custGeom>
          <a:avLst/>
          <a:gdLst/>
          <a:ahLst/>
          <a:cxnLst/>
          <a:rect l="0" t="0" r="0" b="0"/>
          <a:pathLst>
            <a:path>
              <a:moveTo>
                <a:pt x="0" y="15321"/>
              </a:moveTo>
              <a:lnTo>
                <a:pt x="1576810" y="15321"/>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9393" y="2697169"/>
        <a:ext cx="78840" cy="78840"/>
      </dsp:txXfrm>
    </dsp:sp>
    <dsp:sp modelId="{9977B9F2-8ABA-42B1-99CD-B133E10142A5}">
      <dsp:nvSpPr>
        <dsp:cNvPr id="0" name=""/>
        <dsp:cNvSpPr/>
      </dsp:nvSpPr>
      <dsp:spPr>
        <a:xfrm>
          <a:off x="6490559" y="1620700"/>
          <a:ext cx="2335063" cy="1167531"/>
        </a:xfrm>
        <a:prstGeom prst="roundRect">
          <a:avLst>
            <a:gd name="adj" fmla="val 10000"/>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-Numerical response from counting process</a:t>
          </a:r>
        </a:p>
        <a:p>
          <a:pPr marL="0" lvl="0" indent="0" algn="l" defTabSz="711200">
            <a:lnSpc>
              <a:spcPct val="90000"/>
            </a:lnSpc>
            <a:spcBef>
              <a:spcPct val="0"/>
            </a:spcBef>
            <a:spcAft>
              <a:spcPct val="35000"/>
            </a:spcAft>
            <a:buNone/>
          </a:pPr>
          <a:r>
            <a:rPr lang="en-US" sz="1600" kern="1200" dirty="0"/>
            <a:t>-e.g. : how many children do you have?</a:t>
          </a:r>
        </a:p>
      </dsp:txBody>
      <dsp:txXfrm>
        <a:off x="6524755" y="1654896"/>
        <a:ext cx="2266671" cy="1099139"/>
      </dsp:txXfrm>
    </dsp:sp>
    <dsp:sp modelId="{4F84C028-F100-4872-8A66-AA859F847508}">
      <dsp:nvSpPr>
        <dsp:cNvPr id="0" name=""/>
        <dsp:cNvSpPr/>
      </dsp:nvSpPr>
      <dsp:spPr>
        <a:xfrm rot="2529854">
          <a:off x="5123915" y="3780361"/>
          <a:ext cx="1570100" cy="30643"/>
        </a:xfrm>
        <a:custGeom>
          <a:avLst/>
          <a:gdLst/>
          <a:ahLst/>
          <a:cxnLst/>
          <a:rect l="0" t="0" r="0" b="0"/>
          <a:pathLst>
            <a:path>
              <a:moveTo>
                <a:pt x="0" y="15321"/>
              </a:moveTo>
              <a:lnTo>
                <a:pt x="1570100" y="15321"/>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9712" y="3756431"/>
        <a:ext cx="78505" cy="78505"/>
      </dsp:txXfrm>
    </dsp:sp>
    <dsp:sp modelId="{2D3BCF01-DA0B-48F5-AA71-AE64F6057ED1}">
      <dsp:nvSpPr>
        <dsp:cNvPr id="0" name=""/>
        <dsp:cNvSpPr/>
      </dsp:nvSpPr>
      <dsp:spPr>
        <a:xfrm>
          <a:off x="6490862" y="3657599"/>
          <a:ext cx="2335063" cy="1330110"/>
        </a:xfrm>
        <a:prstGeom prst="roundRect">
          <a:avLst>
            <a:gd name="adj" fmla="val 10000"/>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-Numerical response from measuring process</a:t>
          </a:r>
        </a:p>
        <a:p>
          <a:pPr marL="0" lvl="0" indent="0" algn="l" defTabSz="711200">
            <a:lnSpc>
              <a:spcPct val="90000"/>
            </a:lnSpc>
            <a:spcBef>
              <a:spcPct val="0"/>
            </a:spcBef>
            <a:spcAft>
              <a:spcPct val="35000"/>
            </a:spcAft>
            <a:buNone/>
          </a:pPr>
          <a:r>
            <a:rPr lang="en-US" sz="1600" kern="1200" dirty="0"/>
            <a:t>-e-.g. :how tall are you?</a:t>
          </a:r>
        </a:p>
        <a:p>
          <a:pPr marL="0" lvl="0" indent="0" algn="l" defTabSz="711200">
            <a:lnSpc>
              <a:spcPct val="90000"/>
            </a:lnSpc>
            <a:spcBef>
              <a:spcPct val="0"/>
            </a:spcBef>
            <a:spcAft>
              <a:spcPct val="35000"/>
            </a:spcAft>
            <a:buNone/>
          </a:pPr>
          <a:r>
            <a:rPr lang="en-US" sz="1600" kern="1200" dirty="0"/>
            <a:t>         :what is your weight?</a:t>
          </a:r>
        </a:p>
      </dsp:txBody>
      <dsp:txXfrm>
        <a:off x="6529820" y="3696557"/>
        <a:ext cx="2257147" cy="1252194"/>
      </dsp:txXfrm>
    </dsp:sp>
    <dsp:sp modelId="{581600FE-E016-4B31-8E0E-2B805C4C0C04}">
      <dsp:nvSpPr>
        <dsp:cNvPr id="0" name=""/>
        <dsp:cNvSpPr/>
      </dsp:nvSpPr>
      <dsp:spPr>
        <a:xfrm rot="4821941">
          <a:off x="1507110" y="4950386"/>
          <a:ext cx="2135801" cy="30643"/>
        </a:xfrm>
        <a:custGeom>
          <a:avLst/>
          <a:gdLst/>
          <a:ahLst/>
          <a:cxnLst/>
          <a:rect l="0" t="0" r="0" b="0"/>
          <a:pathLst>
            <a:path>
              <a:moveTo>
                <a:pt x="0" y="15321"/>
              </a:moveTo>
              <a:lnTo>
                <a:pt x="2135801" y="1532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521616" y="4912312"/>
        <a:ext cx="106790" cy="106790"/>
      </dsp:txXfrm>
    </dsp:sp>
    <dsp:sp modelId="{CF53A37F-63C9-43AF-BF6A-6F3DD5F5D6A7}">
      <dsp:nvSpPr>
        <dsp:cNvPr id="0" name=""/>
        <dsp:cNvSpPr/>
      </dsp:nvSpPr>
      <dsp:spPr>
        <a:xfrm>
          <a:off x="2753734" y="5410198"/>
          <a:ext cx="3099843" cy="1216696"/>
        </a:xfrm>
        <a:prstGeom prst="roundRect">
          <a:avLst>
            <a:gd name="adj" fmla="val 10000"/>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marL="0" lvl="0" indent="0" algn="l" defTabSz="777875">
            <a:lnSpc>
              <a:spcPct val="90000"/>
            </a:lnSpc>
            <a:spcBef>
              <a:spcPct val="0"/>
            </a:spcBef>
            <a:spcAft>
              <a:spcPct val="35000"/>
            </a:spcAft>
            <a:buNone/>
          </a:pPr>
          <a:r>
            <a:rPr lang="en-US" sz="1750" kern="1200" dirty="0"/>
            <a:t>-</a:t>
          </a:r>
          <a:r>
            <a:rPr lang="en-US" sz="1700" kern="1200" dirty="0"/>
            <a:t>Measured  with non- numerical scale</a:t>
          </a:r>
        </a:p>
        <a:p>
          <a:pPr marL="0" lvl="0" indent="0" algn="l" defTabSz="777875">
            <a:lnSpc>
              <a:spcPct val="90000"/>
            </a:lnSpc>
            <a:spcBef>
              <a:spcPct val="0"/>
            </a:spcBef>
            <a:spcAft>
              <a:spcPct val="35000"/>
            </a:spcAft>
            <a:buNone/>
          </a:pPr>
          <a:r>
            <a:rPr lang="en-US" sz="1700" kern="1200" dirty="0"/>
            <a:t>-Yields  categorical response</a:t>
          </a:r>
        </a:p>
        <a:p>
          <a:pPr marL="0" lvl="0" indent="0" algn="l" defTabSz="777875">
            <a:lnSpc>
              <a:spcPct val="90000"/>
            </a:lnSpc>
            <a:spcBef>
              <a:spcPct val="0"/>
            </a:spcBef>
            <a:spcAft>
              <a:spcPct val="35000"/>
            </a:spcAft>
            <a:buNone/>
          </a:pPr>
          <a:r>
            <a:rPr lang="en-US" sz="1700" kern="1200" dirty="0"/>
            <a:t>-e.g.: are you a Malaysian?</a:t>
          </a:r>
        </a:p>
      </dsp:txBody>
      <dsp:txXfrm>
        <a:off x="2789370" y="5445834"/>
        <a:ext cx="3028571" cy="11454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C1F5E-944D-4444-84BC-69FF57E9BA42}">
      <dsp:nvSpPr>
        <dsp:cNvPr id="0" name=""/>
        <dsp:cNvSpPr/>
      </dsp:nvSpPr>
      <dsp:spPr>
        <a:xfrm>
          <a:off x="914413" y="1904997"/>
          <a:ext cx="2713564" cy="27048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49352" rIns="149352" bIns="149352" numCol="1" spcCol="1270" anchor="ctr" anchorCtr="0">
          <a:noAutofit/>
        </a:bodyPr>
        <a:lstStyle/>
        <a:p>
          <a:pPr marL="0" lvl="0" indent="0" algn="just" defTabSz="933450">
            <a:lnSpc>
              <a:spcPct val="90000"/>
            </a:lnSpc>
            <a:spcBef>
              <a:spcPct val="0"/>
            </a:spcBef>
            <a:spcAft>
              <a:spcPct val="35000"/>
            </a:spcAft>
            <a:buNone/>
          </a:pPr>
          <a:r>
            <a:rPr lang="en-US" sz="2100" kern="1200" dirty="0"/>
            <a:t>-For Identification or Categories</a:t>
          </a:r>
        </a:p>
        <a:p>
          <a:pPr marL="0" lvl="0" indent="0" algn="just" defTabSz="933450">
            <a:lnSpc>
              <a:spcPct val="90000"/>
            </a:lnSpc>
            <a:spcBef>
              <a:spcPct val="0"/>
            </a:spcBef>
            <a:spcAft>
              <a:spcPct val="35000"/>
            </a:spcAft>
            <a:buNone/>
          </a:pPr>
          <a:r>
            <a:rPr lang="en-US" sz="2100" kern="1200" dirty="0"/>
            <a:t>-E.g.: place of birth, hair color</a:t>
          </a:r>
        </a:p>
        <a:p>
          <a:pPr marL="0" lvl="0" indent="0" algn="just" defTabSz="933450">
            <a:lnSpc>
              <a:spcPct val="90000"/>
            </a:lnSpc>
            <a:spcBef>
              <a:spcPct val="0"/>
            </a:spcBef>
            <a:spcAft>
              <a:spcPct val="35000"/>
            </a:spcAft>
            <a:buNone/>
          </a:pPr>
          <a:r>
            <a:rPr lang="en-US" sz="2100" b="1" kern="1200" dirty="0"/>
            <a:t>-Non - numeric measurement </a:t>
          </a:r>
        </a:p>
      </dsp:txBody>
      <dsp:txXfrm>
        <a:off x="1348583" y="1904997"/>
        <a:ext cx="2279394" cy="2704821"/>
      </dsp:txXfrm>
    </dsp:sp>
    <dsp:sp modelId="{78F3F8CC-0B85-4F25-8256-B9E711A39DCA}">
      <dsp:nvSpPr>
        <dsp:cNvPr id="0" name=""/>
        <dsp:cNvSpPr/>
      </dsp:nvSpPr>
      <dsp:spPr>
        <a:xfrm>
          <a:off x="1295388" y="304808"/>
          <a:ext cx="1809043" cy="18090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NOMINAL </a:t>
          </a:r>
        </a:p>
      </dsp:txBody>
      <dsp:txXfrm>
        <a:off x="1560316" y="569736"/>
        <a:ext cx="1279187" cy="1279187"/>
      </dsp:txXfrm>
    </dsp:sp>
    <dsp:sp modelId="{C9685887-3C14-4448-BE89-81546F0C9C3F}">
      <dsp:nvSpPr>
        <dsp:cNvPr id="0" name=""/>
        <dsp:cNvSpPr/>
      </dsp:nvSpPr>
      <dsp:spPr>
        <a:xfrm>
          <a:off x="5105396" y="1981196"/>
          <a:ext cx="2713564" cy="26291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49352" rIns="149352" bIns="149352" numCol="1" spcCol="1270" anchor="ctr" anchorCtr="0">
          <a:noAutofit/>
        </a:bodyPr>
        <a:lstStyle/>
        <a:p>
          <a:pPr marL="0" lvl="0" indent="0" algn="just" defTabSz="933450">
            <a:lnSpc>
              <a:spcPct val="90000"/>
            </a:lnSpc>
            <a:spcBef>
              <a:spcPct val="0"/>
            </a:spcBef>
            <a:spcAft>
              <a:spcPct val="35000"/>
            </a:spcAft>
            <a:buNone/>
          </a:pPr>
          <a:r>
            <a:rPr lang="en-US" sz="2100" kern="1200" dirty="0"/>
            <a:t>-For Order or Ranking</a:t>
          </a:r>
        </a:p>
        <a:p>
          <a:pPr marL="0" lvl="0" indent="0" algn="just" defTabSz="933450">
            <a:lnSpc>
              <a:spcPct val="90000"/>
            </a:lnSpc>
            <a:spcBef>
              <a:spcPct val="0"/>
            </a:spcBef>
            <a:spcAft>
              <a:spcPct val="35000"/>
            </a:spcAft>
            <a:buNone/>
          </a:pPr>
          <a:r>
            <a:rPr lang="en-US" sz="2100" kern="1200" dirty="0"/>
            <a:t>-</a:t>
          </a:r>
          <a:r>
            <a:rPr lang="en-US" sz="2100" kern="1200" dirty="0" err="1"/>
            <a:t>E.g</a:t>
          </a:r>
          <a:r>
            <a:rPr lang="en-US" sz="2100" kern="1200" dirty="0"/>
            <a:t>: level of education, job satisfaction level</a:t>
          </a:r>
        </a:p>
        <a:p>
          <a:pPr marL="0" lvl="0" indent="0" algn="just" defTabSz="933450">
            <a:lnSpc>
              <a:spcPct val="90000"/>
            </a:lnSpc>
            <a:spcBef>
              <a:spcPct val="0"/>
            </a:spcBef>
            <a:spcAft>
              <a:spcPct val="35000"/>
            </a:spcAft>
            <a:buNone/>
          </a:pPr>
          <a:r>
            <a:rPr lang="en-US" sz="2100" b="1" kern="1200" dirty="0"/>
            <a:t>-Non - numeric measurement </a:t>
          </a:r>
        </a:p>
      </dsp:txBody>
      <dsp:txXfrm>
        <a:off x="5539566" y="1981196"/>
        <a:ext cx="2279394" cy="2629184"/>
      </dsp:txXfrm>
    </dsp:sp>
    <dsp:sp modelId="{BA590C7A-E21B-4C3B-B812-6C4A60DAB788}">
      <dsp:nvSpPr>
        <dsp:cNvPr id="0" name=""/>
        <dsp:cNvSpPr/>
      </dsp:nvSpPr>
      <dsp:spPr>
        <a:xfrm>
          <a:off x="5562590" y="304808"/>
          <a:ext cx="1809043" cy="18090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ORDINAL </a:t>
          </a:r>
        </a:p>
      </dsp:txBody>
      <dsp:txXfrm>
        <a:off x="5827518" y="569736"/>
        <a:ext cx="1279187" cy="12791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C1F5E-944D-4444-84BC-69FF57E9BA42}">
      <dsp:nvSpPr>
        <dsp:cNvPr id="0" name=""/>
        <dsp:cNvSpPr/>
      </dsp:nvSpPr>
      <dsp:spPr>
        <a:xfrm>
          <a:off x="370300" y="1471652"/>
          <a:ext cx="3204066" cy="33926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just" defTabSz="755650">
            <a:lnSpc>
              <a:spcPct val="90000"/>
            </a:lnSpc>
            <a:spcBef>
              <a:spcPct val="0"/>
            </a:spcBef>
            <a:spcAft>
              <a:spcPct val="35000"/>
            </a:spcAft>
            <a:buNone/>
          </a:pPr>
          <a:r>
            <a:rPr lang="en-US" sz="1700" kern="1200" dirty="0"/>
            <a:t>-</a:t>
          </a:r>
          <a:r>
            <a:rPr lang="en-US" sz="2000" kern="1200" dirty="0"/>
            <a:t>Measure the difference or distance.</a:t>
          </a:r>
        </a:p>
        <a:p>
          <a:pPr marL="0" lvl="0" indent="0" algn="just" defTabSz="755650">
            <a:lnSpc>
              <a:spcPct val="90000"/>
            </a:lnSpc>
            <a:spcBef>
              <a:spcPct val="0"/>
            </a:spcBef>
            <a:spcAft>
              <a:spcPct val="35000"/>
            </a:spcAft>
            <a:buNone/>
          </a:pPr>
          <a:r>
            <a:rPr lang="en-US" sz="2000" kern="1200" dirty="0"/>
            <a:t>-The difference between data values are meaningful but cannot be manipulated with multiplication and division.</a:t>
          </a:r>
        </a:p>
        <a:p>
          <a:pPr marL="0" lvl="0" indent="0" algn="just" defTabSz="755650">
            <a:lnSpc>
              <a:spcPct val="90000"/>
            </a:lnSpc>
            <a:spcBef>
              <a:spcPct val="0"/>
            </a:spcBef>
            <a:spcAft>
              <a:spcPct val="35000"/>
            </a:spcAft>
            <a:buNone/>
          </a:pPr>
          <a:r>
            <a:rPr lang="en-US" sz="2000" kern="1200" dirty="0"/>
            <a:t>-E.g.: temperature and time</a:t>
          </a:r>
        </a:p>
        <a:p>
          <a:pPr marL="0" lvl="0" indent="0" algn="just" defTabSz="755650">
            <a:lnSpc>
              <a:spcPct val="90000"/>
            </a:lnSpc>
            <a:spcBef>
              <a:spcPct val="0"/>
            </a:spcBef>
            <a:spcAft>
              <a:spcPct val="35000"/>
            </a:spcAft>
            <a:buNone/>
          </a:pPr>
          <a:r>
            <a:rPr lang="en-US" sz="2000" b="1" kern="1200" dirty="0"/>
            <a:t>-Numeric measurement </a:t>
          </a:r>
        </a:p>
      </dsp:txBody>
      <dsp:txXfrm>
        <a:off x="882951" y="1471652"/>
        <a:ext cx="2691416" cy="3392680"/>
      </dsp:txXfrm>
    </dsp:sp>
    <dsp:sp modelId="{78F3F8CC-0B85-4F25-8256-B9E711A39DCA}">
      <dsp:nvSpPr>
        <dsp:cNvPr id="0" name=""/>
        <dsp:cNvSpPr/>
      </dsp:nvSpPr>
      <dsp:spPr>
        <a:xfrm>
          <a:off x="1371591" y="1"/>
          <a:ext cx="1660587" cy="16605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kern="1200" dirty="0"/>
            <a:t>INTERVAL </a:t>
          </a:r>
        </a:p>
      </dsp:txBody>
      <dsp:txXfrm>
        <a:off x="1614778" y="243188"/>
        <a:ext cx="1174213" cy="1174213"/>
      </dsp:txXfrm>
    </dsp:sp>
    <dsp:sp modelId="{C9685887-3C14-4448-BE89-81546F0C9C3F}">
      <dsp:nvSpPr>
        <dsp:cNvPr id="0" name=""/>
        <dsp:cNvSpPr/>
      </dsp:nvSpPr>
      <dsp:spPr>
        <a:xfrm>
          <a:off x="4876713" y="1471652"/>
          <a:ext cx="3297054" cy="32527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just" defTabSz="1066800">
            <a:lnSpc>
              <a:spcPct val="90000"/>
            </a:lnSpc>
            <a:spcBef>
              <a:spcPct val="0"/>
            </a:spcBef>
            <a:spcAft>
              <a:spcPct val="35000"/>
            </a:spcAft>
            <a:buNone/>
          </a:pPr>
          <a:r>
            <a:rPr lang="en-US" sz="2400" kern="1200" dirty="0"/>
            <a:t>-</a:t>
          </a:r>
          <a:r>
            <a:rPr lang="en-US" sz="2000" kern="1200" dirty="0"/>
            <a:t>Starting point cannot be negative value</a:t>
          </a:r>
        </a:p>
        <a:p>
          <a:pPr marL="0" lvl="0" indent="0" algn="just" defTabSz="1066800">
            <a:lnSpc>
              <a:spcPct val="90000"/>
            </a:lnSpc>
            <a:spcBef>
              <a:spcPct val="0"/>
            </a:spcBef>
            <a:spcAft>
              <a:spcPct val="35000"/>
            </a:spcAft>
            <a:buNone/>
          </a:pPr>
          <a:r>
            <a:rPr lang="en-US" sz="2000" kern="1200" dirty="0"/>
            <a:t>-</a:t>
          </a:r>
          <a:r>
            <a:rPr lang="en-US" sz="2000" kern="1200" dirty="0" err="1"/>
            <a:t>E.g</a:t>
          </a:r>
          <a:r>
            <a:rPr lang="en-US" sz="2000" kern="1200" dirty="0"/>
            <a:t>: body weight and income</a:t>
          </a:r>
        </a:p>
        <a:p>
          <a:pPr marL="0" lvl="0" indent="0" algn="just" defTabSz="1066800">
            <a:lnSpc>
              <a:spcPct val="90000"/>
            </a:lnSpc>
            <a:spcBef>
              <a:spcPct val="0"/>
            </a:spcBef>
            <a:spcAft>
              <a:spcPct val="35000"/>
            </a:spcAft>
            <a:buNone/>
          </a:pPr>
          <a:r>
            <a:rPr lang="en-US" sz="2000" b="1" kern="1200" dirty="0"/>
            <a:t>-Numeric measurement </a:t>
          </a:r>
        </a:p>
      </dsp:txBody>
      <dsp:txXfrm>
        <a:off x="5404241" y="1471652"/>
        <a:ext cx="2769525" cy="3252789"/>
      </dsp:txXfrm>
    </dsp:sp>
    <dsp:sp modelId="{BA590C7A-E21B-4C3B-B812-6C4A60DAB788}">
      <dsp:nvSpPr>
        <dsp:cNvPr id="0" name=""/>
        <dsp:cNvSpPr/>
      </dsp:nvSpPr>
      <dsp:spPr>
        <a:xfrm>
          <a:off x="5715009" y="152393"/>
          <a:ext cx="1660587" cy="16605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kern="1200" dirty="0"/>
            <a:t>RATIO</a:t>
          </a:r>
        </a:p>
      </dsp:txBody>
      <dsp:txXfrm>
        <a:off x="5958196" y="395580"/>
        <a:ext cx="1174213" cy="11742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0.36697</cdr:x>
      <cdr:y>0.70833</cdr:y>
    </cdr:from>
    <cdr:to>
      <cdr:x>0.44954</cdr:x>
      <cdr:y>0.75</cdr:y>
    </cdr:to>
    <cdr:cxnSp macro="">
      <cdr:nvCxnSpPr>
        <cdr:cNvPr id="2" name="Straight Connector 1">
          <a:extLst xmlns:a="http://schemas.openxmlformats.org/drawingml/2006/main">
            <a:ext uri="{FF2B5EF4-FFF2-40B4-BE49-F238E27FC236}">
              <a16:creationId xmlns:a16="http://schemas.microsoft.com/office/drawing/2014/main" id="{560D73A1-52ED-4B5E-8C48-8076413F8A46}"/>
            </a:ext>
          </a:extLst>
        </cdr:cNvPr>
        <cdr:cNvCxnSpPr/>
      </cdr:nvCxnSpPr>
      <cdr:spPr>
        <a:xfrm xmlns:a="http://schemas.openxmlformats.org/drawingml/2006/main" flipH="1">
          <a:off x="3048000" y="3886200"/>
          <a:ext cx="685800" cy="228600"/>
        </a:xfrm>
        <a:prstGeom xmlns:a="http://schemas.openxmlformats.org/drawingml/2006/main" prst="line">
          <a:avLst/>
        </a:prstGeom>
        <a:ln xmlns:a="http://schemas.openxmlformats.org/drawingml/2006/main" w="25400" cmpd="sng">
          <a:solidFill>
            <a:srgbClr val="C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0.6055</cdr:x>
      <cdr:y>0.375</cdr:y>
    </cdr:from>
    <cdr:to>
      <cdr:x>0.68807</cdr:x>
      <cdr:y>0.59722</cdr:y>
    </cdr:to>
    <cdr:cxnSp macro="">
      <cdr:nvCxnSpPr>
        <cdr:cNvPr id="5" name="Straight Connector 4">
          <a:extLst xmlns:a="http://schemas.openxmlformats.org/drawingml/2006/main">
            <a:ext uri="{FF2B5EF4-FFF2-40B4-BE49-F238E27FC236}">
              <a16:creationId xmlns:a16="http://schemas.microsoft.com/office/drawing/2014/main" id="{757B059C-F85A-4B51-BCB8-2F7F67531EF3}"/>
            </a:ext>
          </a:extLst>
        </cdr:cNvPr>
        <cdr:cNvCxnSpPr/>
      </cdr:nvCxnSpPr>
      <cdr:spPr>
        <a:xfrm xmlns:a="http://schemas.openxmlformats.org/drawingml/2006/main" flipH="1" flipV="1">
          <a:off x="5029200" y="2057400"/>
          <a:ext cx="685800" cy="1219200"/>
        </a:xfrm>
        <a:prstGeom xmlns:a="http://schemas.openxmlformats.org/drawingml/2006/main" prst="line">
          <a:avLst/>
        </a:prstGeom>
        <a:ln xmlns:a="http://schemas.openxmlformats.org/drawingml/2006/main" w="25400" cmpd="sng">
          <a:solidFill>
            <a:srgbClr val="C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0.44954</cdr:x>
      <cdr:y>0.15278</cdr:y>
    </cdr:from>
    <cdr:to>
      <cdr:x>0.52294</cdr:x>
      <cdr:y>0.70833</cdr:y>
    </cdr:to>
    <cdr:cxnSp macro="">
      <cdr:nvCxnSpPr>
        <cdr:cNvPr id="6" name="Straight Connector 5">
          <a:extLst xmlns:a="http://schemas.openxmlformats.org/drawingml/2006/main">
            <a:ext uri="{FF2B5EF4-FFF2-40B4-BE49-F238E27FC236}">
              <a16:creationId xmlns:a16="http://schemas.microsoft.com/office/drawing/2014/main" id="{DFF75D7C-B46C-4AF9-9B18-3044B805CEC7}"/>
            </a:ext>
          </a:extLst>
        </cdr:cNvPr>
        <cdr:cNvCxnSpPr/>
      </cdr:nvCxnSpPr>
      <cdr:spPr>
        <a:xfrm xmlns:a="http://schemas.openxmlformats.org/drawingml/2006/main" flipH="1">
          <a:off x="3733800" y="838200"/>
          <a:ext cx="609600" cy="3048000"/>
        </a:xfrm>
        <a:prstGeom xmlns:a="http://schemas.openxmlformats.org/drawingml/2006/main" prst="line">
          <a:avLst/>
        </a:prstGeom>
        <a:ln xmlns:a="http://schemas.openxmlformats.org/drawingml/2006/main" w="25400" cmpd="sng">
          <a:solidFill>
            <a:srgbClr val="C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0.52294</cdr:x>
      <cdr:y>0.15278</cdr:y>
    </cdr:from>
    <cdr:to>
      <cdr:x>0.6055</cdr:x>
      <cdr:y>0.375</cdr:y>
    </cdr:to>
    <cdr:cxnSp macro="">
      <cdr:nvCxnSpPr>
        <cdr:cNvPr id="7" name="Straight Connector 6">
          <a:extLst xmlns:a="http://schemas.openxmlformats.org/drawingml/2006/main">
            <a:ext uri="{FF2B5EF4-FFF2-40B4-BE49-F238E27FC236}">
              <a16:creationId xmlns:a16="http://schemas.microsoft.com/office/drawing/2014/main" id="{9970330E-D638-4F11-978D-370DA0B99A3C}"/>
            </a:ext>
          </a:extLst>
        </cdr:cNvPr>
        <cdr:cNvCxnSpPr/>
      </cdr:nvCxnSpPr>
      <cdr:spPr>
        <a:xfrm xmlns:a="http://schemas.openxmlformats.org/drawingml/2006/main" flipH="1" flipV="1">
          <a:off x="4343400" y="838200"/>
          <a:ext cx="685800" cy="1219200"/>
        </a:xfrm>
        <a:prstGeom xmlns:a="http://schemas.openxmlformats.org/drawingml/2006/main" prst="line">
          <a:avLst/>
        </a:prstGeom>
        <a:ln xmlns:a="http://schemas.openxmlformats.org/drawingml/2006/main" w="25400" cmpd="sng">
          <a:solidFill>
            <a:srgbClr val="C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0.68807</cdr:x>
      <cdr:y>0.59722</cdr:y>
    </cdr:from>
    <cdr:to>
      <cdr:x>0.77982</cdr:x>
      <cdr:y>0.70833</cdr:y>
    </cdr:to>
    <cdr:cxnSp macro="">
      <cdr:nvCxnSpPr>
        <cdr:cNvPr id="8" name="Straight Connector 7">
          <a:extLst xmlns:a="http://schemas.openxmlformats.org/drawingml/2006/main">
            <a:ext uri="{FF2B5EF4-FFF2-40B4-BE49-F238E27FC236}">
              <a16:creationId xmlns:a16="http://schemas.microsoft.com/office/drawing/2014/main" id="{96D5CAFC-7EB3-40A6-A5A7-30EFB156EFB9}"/>
            </a:ext>
          </a:extLst>
        </cdr:cNvPr>
        <cdr:cNvCxnSpPr/>
      </cdr:nvCxnSpPr>
      <cdr:spPr>
        <a:xfrm xmlns:a="http://schemas.openxmlformats.org/drawingml/2006/main" flipH="1" flipV="1">
          <a:off x="5715001" y="3276600"/>
          <a:ext cx="761999" cy="609600"/>
        </a:xfrm>
        <a:prstGeom xmlns:a="http://schemas.openxmlformats.org/drawingml/2006/main" prst="line">
          <a:avLst/>
        </a:prstGeom>
        <a:ln xmlns:a="http://schemas.openxmlformats.org/drawingml/2006/main" w="25400" cmpd="sng">
          <a:solidFill>
            <a:srgbClr val="C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0.77982</cdr:x>
      <cdr:y>0.70833</cdr:y>
    </cdr:from>
    <cdr:to>
      <cdr:x>0.85321</cdr:x>
      <cdr:y>0.80556</cdr:y>
    </cdr:to>
    <cdr:cxnSp macro="">
      <cdr:nvCxnSpPr>
        <cdr:cNvPr id="23" name="Straight Connector 22">
          <a:extLst xmlns:a="http://schemas.openxmlformats.org/drawingml/2006/main">
            <a:ext uri="{FF2B5EF4-FFF2-40B4-BE49-F238E27FC236}">
              <a16:creationId xmlns:a16="http://schemas.microsoft.com/office/drawing/2014/main" id="{5F3236BA-8805-4F45-A0E1-EEB012C6D87B}"/>
            </a:ext>
          </a:extLst>
        </cdr:cNvPr>
        <cdr:cNvCxnSpPr/>
      </cdr:nvCxnSpPr>
      <cdr:spPr>
        <a:xfrm xmlns:a="http://schemas.openxmlformats.org/drawingml/2006/main" flipH="1" flipV="1">
          <a:off x="6477000" y="3886200"/>
          <a:ext cx="609600" cy="533400"/>
        </a:xfrm>
        <a:prstGeom xmlns:a="http://schemas.openxmlformats.org/drawingml/2006/main" prst="line">
          <a:avLst/>
        </a:prstGeom>
        <a:ln xmlns:a="http://schemas.openxmlformats.org/drawingml/2006/main" w="25400" cmpd="sng">
          <a:solidFill>
            <a:srgbClr val="C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FC95992-BD6F-49CF-807C-C2D0D9D3574F}" type="datetimeFigureOut">
              <a:rPr lang="en-US" smtClean="0"/>
              <a:t>9/18/2021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471520-74D4-44E4-948E-448D9D6EA7A9}" type="slidenum">
              <a:rPr lang="en-US" smtClean="0"/>
              <a:t>‹#›</a:t>
            </a:fld>
            <a:endParaRPr lang="en-US"/>
          </a:p>
        </p:txBody>
      </p:sp>
    </p:spTree>
    <p:extLst>
      <p:ext uri="{BB962C8B-B14F-4D97-AF65-F5344CB8AC3E}">
        <p14:creationId xmlns:p14="http://schemas.microsoft.com/office/powerpoint/2010/main" val="1270630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198811-A6F1-4CA9-B997-5767B6B8E6E9}" type="datetimeFigureOut">
              <a:rPr lang="en-MY" smtClean="0"/>
              <a:t>18/9/2021</a:t>
            </a:fld>
            <a:endParaRPr lang="en-MY"/>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655288-1905-4E08-B30B-DBBDA8EABAB0}" type="slidenum">
              <a:rPr lang="en-MY" smtClean="0"/>
              <a:t>‹#›</a:t>
            </a:fld>
            <a:endParaRPr lang="en-MY"/>
          </a:p>
        </p:txBody>
      </p:sp>
    </p:spTree>
    <p:extLst>
      <p:ext uri="{BB962C8B-B14F-4D97-AF65-F5344CB8AC3E}">
        <p14:creationId xmlns:p14="http://schemas.microsoft.com/office/powerpoint/2010/main" val="2682189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21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35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81655288-1905-4E08-B30B-DBBDA8EABAB0}" type="slidenum">
              <a:rPr lang="en-MY" smtClean="0"/>
              <a:t>37</a:t>
            </a:fld>
            <a:endParaRPr lang="en-MY"/>
          </a:p>
        </p:txBody>
      </p:sp>
    </p:spTree>
    <p:extLst>
      <p:ext uri="{BB962C8B-B14F-4D97-AF65-F5344CB8AC3E}">
        <p14:creationId xmlns:p14="http://schemas.microsoft.com/office/powerpoint/2010/main" val="102826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53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70432-C43B-4566-B6B5-EEEEEC368C45}" type="slidenum">
              <a:rPr lang="en-US" smtClean="0"/>
              <a:t>65</a:t>
            </a:fld>
            <a:endParaRPr lang="en-US"/>
          </a:p>
        </p:txBody>
      </p:sp>
    </p:spTree>
    <p:extLst>
      <p:ext uri="{BB962C8B-B14F-4D97-AF65-F5344CB8AC3E}">
        <p14:creationId xmlns:p14="http://schemas.microsoft.com/office/powerpoint/2010/main" val="202851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22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28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29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30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31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32</a:t>
            </a:fld>
            <a:endParaRPr lang="en-US"/>
          </a:p>
        </p:txBody>
      </p:sp>
    </p:spTree>
    <p:extLst>
      <p:ext uri="{BB962C8B-B14F-4D97-AF65-F5344CB8AC3E}">
        <p14:creationId xmlns:p14="http://schemas.microsoft.com/office/powerpoint/2010/main" val="89268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33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a:p>
        </p:txBody>
      </p:sp>
      <p:sp>
        <p:nvSpPr>
          <p:cNvPr id="4" name="Slide Number Placeholder 3"/>
          <p:cNvSpPr>
            <a:spLocks noGrp="1"/>
          </p:cNvSpPr>
          <p:nvPr>
            <p:ph type="sldNum" sz="quarter" idx="10"/>
          </p:nvPr>
        </p:nvSpPr>
        <p:spPr/>
        <p:txBody>
          <a:bodyPr/>
          <a:lstStyle/>
          <a:p>
            <a:fld id="{29267B59-5ADC-4175-97F5-00D9E5850E07}" type="slidenum">
              <a:rPr lang="en-US" smtClean="0"/>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8F1EDFBB-4F1E-4824-A081-94791586D9FD}" type="slidenum">
              <a:rPr lang="en-US" smtClean="0"/>
              <a:t>‹#›</a:t>
            </a:fld>
            <a:endParaRPr lang="en-US"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F1EDFBB-4F1E-4824-A081-94791586D9F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F1EDFBB-4F1E-4824-A081-94791586D9FD}"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28600"/>
            <a:ext cx="7383462" cy="990600"/>
          </a:xfrm>
        </p:spPr>
        <p:txBody>
          <a:bodyPr/>
          <a:lstStyle/>
          <a:p>
            <a:r>
              <a:rPr lang="en-US"/>
              <a:t>Click to edit Master title style</a:t>
            </a:r>
          </a:p>
        </p:txBody>
      </p:sp>
      <p:sp>
        <p:nvSpPr>
          <p:cNvPr id="3" name="Text Placeholder 2"/>
          <p:cNvSpPr>
            <a:spLocks noGrp="1"/>
          </p:cNvSpPr>
          <p:nvPr>
            <p:ph type="body" sz="half" idx="1"/>
          </p:nvPr>
        </p:nvSpPr>
        <p:spPr>
          <a:xfrm>
            <a:off x="609600" y="1828800"/>
            <a:ext cx="3962400" cy="453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24400" y="1828800"/>
            <a:ext cx="39624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24400" y="4170363"/>
            <a:ext cx="39624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sz="quarter" idx="10"/>
          </p:nvPr>
        </p:nvSpPr>
        <p:spPr>
          <a:ln/>
        </p:spPr>
        <p:txBody>
          <a:bodyPr/>
          <a:lstStyle>
            <a:lvl1pPr>
              <a:defRPr/>
            </a:lvl1pPr>
          </a:lstStyle>
          <a:p>
            <a:pPr>
              <a:defRPr/>
            </a:pPr>
            <a:r>
              <a:rPr lang="en-US"/>
              <a:t>Chap 2-</a:t>
            </a:r>
            <a:fld id="{EBEE3F27-1912-40A8-91F0-7EC38A03CEDB}" type="slidenum">
              <a:rPr lang="en-US"/>
              <a:pPr>
                <a:defRPr/>
              </a:pPr>
              <a:t>‹#›</a:t>
            </a:fld>
            <a:endParaRPr lang="en-US"/>
          </a:p>
        </p:txBody>
      </p:sp>
      <p:sp>
        <p:nvSpPr>
          <p:cNvPr id="7" name="Footer Placeholder 17"/>
          <p:cNvSpPr>
            <a:spLocks noGrp="1" noChangeArrowheads="1"/>
          </p:cNvSpPr>
          <p:nvPr userDrawn="1">
            <p:ph type="ftr" sz="quarter" idx="11"/>
          </p:nvPr>
        </p:nvSpPr>
        <p:spPr/>
        <p:txBody>
          <a:bodyPr/>
          <a:lstStyle>
            <a:lvl1pPr>
              <a:defRPr/>
            </a:lvl1pPr>
          </a:lstStyle>
          <a:p>
            <a:pPr>
              <a:defRPr/>
            </a:pPr>
            <a:r>
              <a:rPr lang="en-US"/>
              <a:t>Copyright ©2012 Pearson Education, Inc. publishing as Prentice Hall</a:t>
            </a:r>
          </a:p>
        </p:txBody>
      </p:sp>
    </p:spTree>
    <p:extLst>
      <p:ext uri="{BB962C8B-B14F-4D97-AF65-F5344CB8AC3E}">
        <p14:creationId xmlns:p14="http://schemas.microsoft.com/office/powerpoint/2010/main" val="4192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F1EDFBB-4F1E-4824-A081-94791586D9FD}" type="slidenum">
              <a:rPr lang="en-US" smtClean="0"/>
              <a:t>‹#›</a:t>
            </a:fld>
            <a:endParaRPr lang="en-US" dirty="0"/>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5" name="Footer Placeholder 4"/>
          <p:cNvSpPr>
            <a:spLocks noGrp="1"/>
          </p:cNvSpPr>
          <p:nvPr>
            <p:ph type="ftr" sz="quarter" idx="11"/>
          </p:nvPr>
        </p:nvSpPr>
        <p:spPr>
          <a:xfrm>
            <a:off x="800100" y="6172200"/>
            <a:ext cx="4000500" cy="457200"/>
          </a:xfrm>
        </p:spPr>
        <p:txBody>
          <a:bodyPr/>
          <a:lstStyle/>
          <a:p>
            <a:endParaRPr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8F1EDFBB-4F1E-4824-A081-94791586D9FD}"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F1EDFBB-4F1E-4824-A081-94791586D9FD}" type="slidenum">
              <a:rPr lang="en-US" smtClean="0"/>
              <a:t>‹#›</a:t>
            </a:fld>
            <a:endParaRPr lang="en-US" dirty="0"/>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F1EDFBB-4F1E-4824-A081-94791586D9FD}" type="slidenum">
              <a:rPr lang="en-US" smtClean="0"/>
              <a:t>‹#›</a:t>
            </a:fld>
            <a:endParaRPr lang="en-US" dirty="0"/>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F1EDFBB-4F1E-4824-A081-94791586D9F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F1EDFBB-4F1E-4824-A081-94791586D9F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F1EDFBB-4F1E-4824-A081-94791586D9FD}" type="slidenum">
              <a:rPr lang="en-US" smtClean="0"/>
              <a:t>‹#›</a:t>
            </a:fld>
            <a:endParaRPr lang="en-US" dirty="0"/>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F2A546C-2CC0-4CBC-8987-C4259F5D2DB5}" type="datetimeFigureOut">
              <a:rPr lang="en-US" smtClean="0"/>
              <a:t>9/18/2021</a:t>
            </a:fld>
            <a:endParaRPr lang="en-US" dirty="0"/>
          </a:p>
        </p:txBody>
      </p:sp>
      <p:sp>
        <p:nvSpPr>
          <p:cNvPr id="6" name="Footer Placeholder 5"/>
          <p:cNvSpPr>
            <a:spLocks noGrp="1"/>
          </p:cNvSpPr>
          <p:nvPr>
            <p:ph type="ftr" sz="quarter" idx="11"/>
          </p:nvPr>
        </p:nvSpPr>
        <p:spPr>
          <a:xfrm>
            <a:off x="914400" y="6172200"/>
            <a:ext cx="3886200" cy="457200"/>
          </a:xfrm>
        </p:spPr>
        <p:txBody>
          <a:bodyPr/>
          <a:lstStyle/>
          <a:p>
            <a:endParaRPr lang="en-US" dirty="0"/>
          </a:p>
        </p:txBody>
      </p:sp>
      <p:sp>
        <p:nvSpPr>
          <p:cNvPr id="7" name="Slide Number Placeholder 6"/>
          <p:cNvSpPr>
            <a:spLocks noGrp="1"/>
          </p:cNvSpPr>
          <p:nvPr>
            <p:ph type="sldNum" sz="quarter" idx="12"/>
          </p:nvPr>
        </p:nvSpPr>
        <p:spPr>
          <a:xfrm>
            <a:off x="146304" y="6208776"/>
            <a:ext cx="457200" cy="457200"/>
          </a:xfrm>
        </p:spPr>
        <p:txBody>
          <a:bodyPr/>
          <a:lstStyle/>
          <a:p>
            <a:fld id="{8F1EDFBB-4F1E-4824-A081-94791586D9FD}" type="slidenum">
              <a:rPr lang="en-US" smtClean="0"/>
              <a:t>‹#›</a:t>
            </a:fld>
            <a:endParaRPr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3F2A546C-2CC0-4CBC-8987-C4259F5D2DB5}" type="datetimeFigureOut">
              <a:rPr lang="en-US" smtClean="0"/>
              <a:t>9/18/2021</a:t>
            </a:fld>
            <a:endParaRPr lang="en-US" dirty="0"/>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8F1EDFBB-4F1E-4824-A081-94791586D9F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Layout" Target="../diagrams/layout9.xml"/><Relationship Id="rId7" Type="http://schemas.openxmlformats.org/officeDocument/2006/relationships/image" Target="../media/image8.jpg"/><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11" Type="http://schemas.openxmlformats.org/officeDocument/2006/relationships/image" Target="../media/image12.jpg"/><Relationship Id="rId5" Type="http://schemas.openxmlformats.org/officeDocument/2006/relationships/diagramColors" Target="../diagrams/colors9.xml"/><Relationship Id="rId10" Type="http://schemas.openxmlformats.org/officeDocument/2006/relationships/image" Target="../media/image11.jpg"/><Relationship Id="rId4" Type="http://schemas.openxmlformats.org/officeDocument/2006/relationships/diagramQuickStyle" Target="../diagrams/quickStyle9.xml"/><Relationship Id="rId9"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8.wmf"/><Relationship Id="rId7" Type="http://schemas.openxmlformats.org/officeDocument/2006/relationships/image" Target="../media/image20.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9.wmf"/><Relationship Id="rId4" Type="http://schemas.openxmlformats.org/officeDocument/2006/relationships/oleObject" Target="../embeddings/oleObject3.bin"/><Relationship Id="rId9" Type="http://schemas.openxmlformats.org/officeDocument/2006/relationships/image" Target="../media/image21.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3048000"/>
            <a:ext cx="7239000" cy="1905000"/>
          </a:xfrm>
        </p:spPr>
        <p:txBody>
          <a:bodyPr/>
          <a:lstStyle/>
          <a:p>
            <a:r>
              <a:rPr lang="en-US" sz="2400" dirty="0">
                <a:solidFill>
                  <a:schemeClr val="tx1"/>
                </a:solidFill>
              </a:rPr>
              <a:t>"Some people hate the very name of statistics but I find them full</a:t>
            </a:r>
          </a:p>
          <a:p>
            <a:r>
              <a:rPr lang="en-US" sz="2400" dirty="0">
                <a:solidFill>
                  <a:schemeClr val="tx1"/>
                </a:solidFill>
              </a:rPr>
              <a:t> of beauty and interest.”</a:t>
            </a:r>
          </a:p>
          <a:p>
            <a:r>
              <a:rPr lang="en-US" sz="2400" dirty="0">
                <a:solidFill>
                  <a:schemeClr val="tx1"/>
                </a:solidFill>
              </a:rPr>
              <a:t>(FRANCIS GALTON)</a:t>
            </a:r>
          </a:p>
        </p:txBody>
      </p:sp>
      <p:sp>
        <p:nvSpPr>
          <p:cNvPr id="2" name="Title 1"/>
          <p:cNvSpPr>
            <a:spLocks noGrp="1"/>
          </p:cNvSpPr>
          <p:nvPr>
            <p:ph type="ctrTitle"/>
          </p:nvPr>
        </p:nvSpPr>
        <p:spPr>
          <a:xfrm>
            <a:off x="685800" y="1524000"/>
            <a:ext cx="7772400" cy="1470025"/>
          </a:xfrm>
        </p:spPr>
        <p:txBody>
          <a:bodyPr>
            <a:normAutofit fontScale="90000"/>
          </a:bodyPr>
          <a:lstStyle/>
          <a:p>
            <a:r>
              <a:rPr lang="en-US" sz="4400" dirty="0"/>
              <a:t>INTRODUCTION TO STATISTICS</a:t>
            </a:r>
            <a:br>
              <a:rPr lang="en-US" sz="4400" dirty="0"/>
            </a:br>
            <a:endParaRPr lang="en-US" sz="4400" dirty="0"/>
          </a:p>
        </p:txBody>
      </p:sp>
      <p:pic>
        <p:nvPicPr>
          <p:cNvPr id="1029" name="Picture 5" descr="C:\Users\Se7en\Downloads\q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509" y="4648200"/>
            <a:ext cx="38100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00200" y="6292334"/>
            <a:ext cx="5257800" cy="400110"/>
          </a:xfrm>
          <a:prstGeom prst="rect">
            <a:avLst/>
          </a:prstGeom>
          <a:noFill/>
        </p:spPr>
        <p:txBody>
          <a:bodyPr wrap="square" rtlCol="0">
            <a:spAutoFit/>
          </a:bodyPr>
          <a:lstStyle/>
          <a:p>
            <a:pPr algn="ctr"/>
            <a:r>
              <a:rPr lang="en-US" sz="2000" dirty="0"/>
              <a:t>           PREPARED BY : NOR SAMSUHADA AHMAD</a:t>
            </a:r>
          </a:p>
        </p:txBody>
      </p:sp>
    </p:spTree>
    <p:extLst>
      <p:ext uri="{BB962C8B-B14F-4D97-AF65-F5344CB8AC3E}">
        <p14:creationId xmlns:p14="http://schemas.microsoft.com/office/powerpoint/2010/main" val="40914980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00200" y="152400"/>
            <a:ext cx="6172200" cy="762000"/>
          </a:xfrm>
          <a:ln>
            <a:solidFill>
              <a:srgbClr val="FF0000"/>
            </a:solidFill>
          </a:ln>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sz="3600" dirty="0">
                <a:solidFill>
                  <a:schemeClr val="tx1"/>
                </a:solidFill>
              </a:rPr>
              <a:t>1.4 Basic Statistical Terms (cont.)</a:t>
            </a:r>
          </a:p>
        </p:txBody>
      </p:sp>
      <p:graphicFrame>
        <p:nvGraphicFramePr>
          <p:cNvPr id="4" name="Content Placeholder 3"/>
          <p:cNvGraphicFramePr>
            <a:graphicFrameLocks/>
          </p:cNvGraphicFramePr>
          <p:nvPr>
            <p:extLst>
              <p:ext uri="{D42A27DB-BD31-4B8C-83A1-F6EECF244321}">
                <p14:modId xmlns:p14="http://schemas.microsoft.com/office/powerpoint/2010/main" val="3965780197"/>
              </p:ext>
            </p:extLst>
          </p:nvPr>
        </p:nvGraphicFramePr>
        <p:xfrm>
          <a:off x="1447800" y="1600200"/>
          <a:ext cx="63246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087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00200" y="152400"/>
            <a:ext cx="6172200" cy="762000"/>
          </a:xfrm>
          <a:ln>
            <a:solidFill>
              <a:srgbClr val="FF0000"/>
            </a:solidFill>
          </a:ln>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sz="3600" dirty="0">
                <a:solidFill>
                  <a:schemeClr val="tx1"/>
                </a:solidFill>
              </a:rPr>
              <a:t>1.4 Basic Statistical Terms (cont.)</a:t>
            </a:r>
          </a:p>
        </p:txBody>
      </p:sp>
      <p:graphicFrame>
        <p:nvGraphicFramePr>
          <p:cNvPr id="4" name="Content Placeholder 3"/>
          <p:cNvGraphicFramePr>
            <a:graphicFrameLocks/>
          </p:cNvGraphicFramePr>
          <p:nvPr>
            <p:extLst>
              <p:ext uri="{D42A27DB-BD31-4B8C-83A1-F6EECF244321}">
                <p14:modId xmlns:p14="http://schemas.microsoft.com/office/powerpoint/2010/main" val="3894609350"/>
              </p:ext>
            </p:extLst>
          </p:nvPr>
        </p:nvGraphicFramePr>
        <p:xfrm>
          <a:off x="1295400" y="1752600"/>
          <a:ext cx="5943600"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771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00200" y="152400"/>
            <a:ext cx="6172200" cy="762000"/>
          </a:xfrm>
          <a:ln>
            <a:solidFill>
              <a:srgbClr val="FF0000"/>
            </a:solidFill>
          </a:ln>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sz="3600" dirty="0">
                <a:solidFill>
                  <a:schemeClr val="tx1"/>
                </a:solidFill>
              </a:rPr>
              <a:t>1.4 Basic Statistical Terms (cont.)</a:t>
            </a:r>
          </a:p>
        </p:txBody>
      </p:sp>
      <p:graphicFrame>
        <p:nvGraphicFramePr>
          <p:cNvPr id="4" name="Content Placeholder 3"/>
          <p:cNvGraphicFramePr>
            <a:graphicFrameLocks/>
          </p:cNvGraphicFramePr>
          <p:nvPr>
            <p:extLst>
              <p:ext uri="{D42A27DB-BD31-4B8C-83A1-F6EECF244321}">
                <p14:modId xmlns:p14="http://schemas.microsoft.com/office/powerpoint/2010/main" val="3985993482"/>
              </p:ext>
            </p:extLst>
          </p:nvPr>
        </p:nvGraphicFramePr>
        <p:xfrm>
          <a:off x="1295400" y="1295400"/>
          <a:ext cx="70104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97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23346304"/>
              </p:ext>
            </p:extLst>
          </p:nvPr>
        </p:nvGraphicFramePr>
        <p:xfrm>
          <a:off x="152400" y="0"/>
          <a:ext cx="8915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p:cNvSpPr/>
          <p:nvPr/>
        </p:nvSpPr>
        <p:spPr>
          <a:xfrm>
            <a:off x="457200" y="2802082"/>
            <a:ext cx="16002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a:t>
            </a:r>
          </a:p>
        </p:txBody>
      </p:sp>
      <p:sp>
        <p:nvSpPr>
          <p:cNvPr id="4" name="Oval 3"/>
          <p:cNvSpPr/>
          <p:nvPr/>
        </p:nvSpPr>
        <p:spPr>
          <a:xfrm>
            <a:off x="3124200" y="1853045"/>
            <a:ext cx="2334491"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QUANTITATIVE/NUMERICAL</a:t>
            </a:r>
          </a:p>
        </p:txBody>
      </p:sp>
      <p:sp>
        <p:nvSpPr>
          <p:cNvPr id="5" name="Oval 4"/>
          <p:cNvSpPr/>
          <p:nvPr/>
        </p:nvSpPr>
        <p:spPr>
          <a:xfrm>
            <a:off x="3352800" y="4703618"/>
            <a:ext cx="22098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QUALITATIVE/ATTRIBUTE</a:t>
            </a:r>
          </a:p>
        </p:txBody>
      </p:sp>
      <p:sp>
        <p:nvSpPr>
          <p:cNvPr id="7" name="Oval 6"/>
          <p:cNvSpPr/>
          <p:nvPr/>
        </p:nvSpPr>
        <p:spPr>
          <a:xfrm>
            <a:off x="7010400" y="1136071"/>
            <a:ext cx="16002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DISCRETE</a:t>
            </a:r>
          </a:p>
        </p:txBody>
      </p:sp>
      <p:sp>
        <p:nvSpPr>
          <p:cNvPr id="8" name="Oval 7"/>
          <p:cNvSpPr/>
          <p:nvPr/>
        </p:nvSpPr>
        <p:spPr>
          <a:xfrm>
            <a:off x="6705600" y="3186545"/>
            <a:ext cx="2209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9" name="Title 1"/>
          <p:cNvSpPr txBox="1">
            <a:spLocks/>
          </p:cNvSpPr>
          <p:nvPr/>
        </p:nvSpPr>
        <p:spPr>
          <a:xfrm>
            <a:off x="2286000" y="152399"/>
            <a:ext cx="4824846" cy="595745"/>
          </a:xfrm>
          <a:prstGeom prst="rect">
            <a:avLst/>
          </a:prstGeom>
          <a:ln w="9525" cap="flat" cmpd="sng" algn="ctr">
            <a:solidFill>
              <a:srgbClr val="FF0000"/>
            </a:solidFill>
            <a:prstDash val="solid"/>
          </a:ln>
        </p:spPr>
        <p:style>
          <a:lnRef idx="1">
            <a:schemeClr val="accent1"/>
          </a:lnRef>
          <a:fillRef idx="2">
            <a:schemeClr val="accent1"/>
          </a:fillRef>
          <a:effectRef idx="1">
            <a:schemeClr val="accent1"/>
          </a:effectRef>
          <a:fontRef idx="minor">
            <a:schemeClr val="dk1"/>
          </a:fontRef>
        </p:style>
        <p:txBody>
          <a:bodyPr bIns="91440" anchor="b" anchorCtr="0">
            <a:noAutofit/>
          </a:bodyPr>
          <a:lstStyle>
            <a:lvl1pPr algn="l" rtl="0" eaLnBrk="1" latinLnBrk="0" hangingPunct="1">
              <a:spcBef>
                <a:spcPct val="0"/>
              </a:spcBef>
              <a:buNone/>
              <a:defRPr kumimoji="0" sz="4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solidFill>
                  <a:schemeClr val="tx1"/>
                </a:solidFill>
              </a:rPr>
              <a:t>1.5  Types of  Variables</a:t>
            </a:r>
          </a:p>
        </p:txBody>
      </p:sp>
    </p:spTree>
    <p:extLst>
      <p:ext uri="{BB962C8B-B14F-4D97-AF65-F5344CB8AC3E}">
        <p14:creationId xmlns:p14="http://schemas.microsoft.com/office/powerpoint/2010/main" val="379018092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71600" y="325120"/>
            <a:ext cx="6400800" cy="609600"/>
          </a:xfrm>
          <a:prstGeom prst="rect">
            <a:avLst/>
          </a:prstGeom>
          <a:ln w="9525" cap="flat" cmpd="sng" algn="ctr">
            <a:solidFill>
              <a:srgbClr val="FF0000"/>
            </a:solidFill>
            <a:prstDash val="solid"/>
          </a:ln>
        </p:spPr>
        <p:style>
          <a:lnRef idx="1">
            <a:schemeClr val="accent1"/>
          </a:lnRef>
          <a:fillRef idx="2">
            <a:schemeClr val="accent1"/>
          </a:fillRef>
          <a:effectRef idx="1">
            <a:schemeClr val="accent1"/>
          </a:effectRef>
          <a:fontRef idx="minor">
            <a:schemeClr val="dk1"/>
          </a:fontRef>
        </p:style>
        <p:txBody>
          <a:bodyPr>
            <a:normAutofit fontScale="67500" lnSpcReduction="20000"/>
          </a:bodyPr>
          <a:lstStyle>
            <a:lvl1pPr algn="l" rtl="0" eaLnBrk="1" latinLnBrk="0" hangingPunct="1">
              <a:spcBef>
                <a:spcPct val="0"/>
              </a:spcBef>
              <a:buNone/>
              <a:defRPr kumimoji="0" sz="4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400" dirty="0">
                <a:solidFill>
                  <a:schemeClr val="tx1"/>
                </a:solidFill>
              </a:rPr>
              <a:t>1.6 Level of Measurement ( Variables Scale)</a:t>
            </a:r>
          </a:p>
        </p:txBody>
      </p:sp>
      <p:graphicFrame>
        <p:nvGraphicFramePr>
          <p:cNvPr id="4" name="Diagram 3"/>
          <p:cNvGraphicFramePr/>
          <p:nvPr>
            <p:extLst>
              <p:ext uri="{D42A27DB-BD31-4B8C-83A1-F6EECF244321}">
                <p14:modId xmlns:p14="http://schemas.microsoft.com/office/powerpoint/2010/main" val="751527625"/>
              </p:ext>
            </p:extLst>
          </p:nvPr>
        </p:nvGraphicFramePr>
        <p:xfrm>
          <a:off x="228600" y="762000"/>
          <a:ext cx="86868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6039822"/>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71600" y="152400"/>
            <a:ext cx="6400800" cy="1066800"/>
          </a:xfrm>
          <a:prstGeom prst="rect">
            <a:avLst/>
          </a:prstGeom>
          <a:ln w="9525" cap="flat" cmpd="sng" algn="ctr">
            <a:solidFill>
              <a:srgbClr val="FF0000"/>
            </a:solidFill>
            <a:prstDash val="solid"/>
          </a:ln>
        </p:spPr>
        <p:style>
          <a:lnRef idx="1">
            <a:schemeClr val="accent1"/>
          </a:lnRef>
          <a:fillRef idx="2">
            <a:schemeClr val="accent1"/>
          </a:fillRef>
          <a:effectRef idx="1">
            <a:schemeClr val="accent1"/>
          </a:effectRef>
          <a:fontRef idx="minor">
            <a:schemeClr val="dk1"/>
          </a:fontRef>
        </p:style>
        <p:txBody>
          <a:bodyPr>
            <a:normAutofit fontScale="97500"/>
          </a:bodyPr>
          <a:lstStyle>
            <a:lvl1pPr algn="l" rtl="0" eaLnBrk="1" latinLnBrk="0" hangingPunct="1">
              <a:spcBef>
                <a:spcPct val="0"/>
              </a:spcBef>
              <a:buNone/>
              <a:defRPr kumimoji="0" sz="4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solidFill>
                  <a:schemeClr val="tx1"/>
                </a:solidFill>
              </a:rPr>
              <a:t>1.6 Level of Measurement ( Variables Scale)</a:t>
            </a:r>
          </a:p>
          <a:p>
            <a:pPr algn="ctr"/>
            <a:r>
              <a:rPr lang="en-US" sz="2800" dirty="0">
                <a:solidFill>
                  <a:schemeClr val="tx1"/>
                </a:solidFill>
              </a:rPr>
              <a:t>(cont.)</a:t>
            </a:r>
          </a:p>
        </p:txBody>
      </p:sp>
      <p:graphicFrame>
        <p:nvGraphicFramePr>
          <p:cNvPr id="4" name="Diagram 3"/>
          <p:cNvGraphicFramePr/>
          <p:nvPr>
            <p:extLst>
              <p:ext uri="{D42A27DB-BD31-4B8C-83A1-F6EECF244321}">
                <p14:modId xmlns:p14="http://schemas.microsoft.com/office/powerpoint/2010/main" val="4243876240"/>
              </p:ext>
            </p:extLst>
          </p:nvPr>
        </p:nvGraphicFramePr>
        <p:xfrm>
          <a:off x="228600" y="1371600"/>
          <a:ext cx="86868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9057621"/>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36330763"/>
              </p:ext>
            </p:extLst>
          </p:nvPr>
        </p:nvGraphicFramePr>
        <p:xfrm>
          <a:off x="76200" y="1219200"/>
          <a:ext cx="90678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a:spLocks noGrp="1"/>
          </p:cNvSpPr>
          <p:nvPr>
            <p:ph type="title"/>
          </p:nvPr>
        </p:nvSpPr>
        <p:spPr>
          <a:xfrm>
            <a:off x="1929246" y="152400"/>
            <a:ext cx="5334000" cy="793808"/>
          </a:xfrm>
          <a:ln>
            <a:solidFill>
              <a:srgbClr val="FF0000"/>
            </a:solidFill>
          </a:ln>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en-US" sz="4400" dirty="0">
                <a:solidFill>
                  <a:schemeClr val="tx1"/>
                </a:solidFill>
                <a:latin typeface="+mn-lt"/>
              </a:rPr>
              <a:t>1.7 Sources of Data</a:t>
            </a:r>
          </a:p>
        </p:txBody>
      </p:sp>
      <p:sp>
        <p:nvSpPr>
          <p:cNvPr id="2" name="Oval 1"/>
          <p:cNvSpPr/>
          <p:nvPr/>
        </p:nvSpPr>
        <p:spPr>
          <a:xfrm>
            <a:off x="4010891" y="1149918"/>
            <a:ext cx="990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5" name="Rectangle 4"/>
          <p:cNvSpPr/>
          <p:nvPr/>
        </p:nvSpPr>
        <p:spPr>
          <a:xfrm>
            <a:off x="2653146" y="1620774"/>
            <a:ext cx="3886200" cy="139930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Measure on the variables of interest obtained from a sample</a:t>
            </a:r>
          </a:p>
        </p:txBody>
      </p:sp>
      <p:sp>
        <p:nvSpPr>
          <p:cNvPr id="6" name="Rectangle 5"/>
          <p:cNvSpPr/>
          <p:nvPr/>
        </p:nvSpPr>
        <p:spPr>
          <a:xfrm>
            <a:off x="1278527" y="3600584"/>
            <a:ext cx="1600200" cy="748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Primary data</a:t>
            </a:r>
          </a:p>
        </p:txBody>
      </p:sp>
      <p:sp>
        <p:nvSpPr>
          <p:cNvPr id="7" name="Rectangle 6"/>
          <p:cNvSpPr/>
          <p:nvPr/>
        </p:nvSpPr>
        <p:spPr>
          <a:xfrm>
            <a:off x="5937760" y="3600583"/>
            <a:ext cx="1600200" cy="748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Secondary data</a:t>
            </a:r>
          </a:p>
        </p:txBody>
      </p:sp>
      <p:sp>
        <p:nvSpPr>
          <p:cNvPr id="8" name="Right Arrow 7"/>
          <p:cNvSpPr/>
          <p:nvPr/>
        </p:nvSpPr>
        <p:spPr>
          <a:xfrm rot="8101868">
            <a:off x="2303536" y="3113750"/>
            <a:ext cx="457200" cy="3810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9" name="Right Arrow 8"/>
          <p:cNvSpPr/>
          <p:nvPr/>
        </p:nvSpPr>
        <p:spPr>
          <a:xfrm rot="2601015">
            <a:off x="6310746" y="3125033"/>
            <a:ext cx="457200" cy="3810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53504">
            <a:off x="282491" y="4488197"/>
            <a:ext cx="1700643" cy="129539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2310" y="4481269"/>
            <a:ext cx="1097974" cy="130925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96246" y="4602074"/>
            <a:ext cx="1841102" cy="115456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14635" y="4602073"/>
            <a:ext cx="1571109" cy="1154561"/>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7240" y="4602073"/>
            <a:ext cx="1594360" cy="1174595"/>
          </a:xfrm>
          <a:prstGeom prst="rect">
            <a:avLst/>
          </a:prstGeom>
        </p:spPr>
      </p:pic>
    </p:spTree>
    <p:extLst>
      <p:ext uri="{BB962C8B-B14F-4D97-AF65-F5344CB8AC3E}">
        <p14:creationId xmlns:p14="http://schemas.microsoft.com/office/powerpoint/2010/main" val="30863637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29246" y="152400"/>
            <a:ext cx="5334000" cy="793808"/>
          </a:xfrm>
          <a:prstGeom prst="rect">
            <a:avLst/>
          </a:prstGeom>
          <a:ln w="9525" cap="flat" cmpd="sng" algn="ctr">
            <a:solidFill>
              <a:srgbClr val="FF0000"/>
            </a:solidFill>
            <a:prstDash val="solid"/>
          </a:ln>
        </p:spPr>
        <p:style>
          <a:lnRef idx="1">
            <a:schemeClr val="accent1"/>
          </a:lnRef>
          <a:fillRef idx="2">
            <a:schemeClr val="accent1"/>
          </a:fillRef>
          <a:effectRef idx="1">
            <a:schemeClr val="accent1"/>
          </a:effectRef>
          <a:fontRef idx="minor">
            <a:schemeClr val="dk1"/>
          </a:fontRef>
        </p:style>
        <p:txBody>
          <a:bodyPr>
            <a:normAutofit fontScale="97500"/>
          </a:bodyPr>
          <a:lstStyle>
            <a:lvl1pPr algn="l" rtl="0" eaLnBrk="1" latinLnBrk="0" hangingPunct="1">
              <a:spcBef>
                <a:spcPct val="0"/>
              </a:spcBef>
              <a:buNone/>
              <a:defRPr kumimoji="0" sz="4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400" dirty="0">
                <a:solidFill>
                  <a:schemeClr val="tx1"/>
                </a:solidFill>
              </a:rPr>
              <a:t>1.7.1 Primary Data</a:t>
            </a:r>
          </a:p>
        </p:txBody>
      </p:sp>
      <p:sp>
        <p:nvSpPr>
          <p:cNvPr id="3" name="Rectangle 2"/>
          <p:cNvSpPr/>
          <p:nvPr/>
        </p:nvSpPr>
        <p:spPr>
          <a:xfrm>
            <a:off x="304800" y="1676400"/>
            <a:ext cx="8610600" cy="49530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sz="3600" dirty="0"/>
              <a:t>                      </a:t>
            </a:r>
          </a:p>
          <a:p>
            <a:pPr marL="285750" indent="-285750">
              <a:buFont typeface="Wingdings" pitchFamily="2" charset="2"/>
              <a:buChar char="§"/>
            </a:pPr>
            <a:r>
              <a:rPr lang="en-US" sz="3200" dirty="0"/>
              <a:t>Information obtained first hand by researcher on the variable of interest for the specific purpose of the study  </a:t>
            </a:r>
          </a:p>
          <a:p>
            <a:endParaRPr lang="en-US" sz="3200" dirty="0"/>
          </a:p>
          <a:p>
            <a:pPr marL="285750" indent="-285750">
              <a:buFont typeface="Wingdings" pitchFamily="2" charset="2"/>
              <a:buChar char="§"/>
            </a:pPr>
            <a:r>
              <a:rPr lang="en-US" sz="3200" dirty="0"/>
              <a:t>E.g. :A researcher interview the respondents and record their responses </a:t>
            </a:r>
          </a:p>
          <a:p>
            <a:endParaRPr lang="en-US" sz="3200" dirty="0"/>
          </a:p>
          <a:p>
            <a:pPr marL="285750" indent="-285750">
              <a:buFont typeface="Wingdings" pitchFamily="2" charset="2"/>
              <a:buChar char="§"/>
            </a:pPr>
            <a:r>
              <a:rPr lang="en-US" sz="3200" dirty="0"/>
              <a:t>Advantages: more accurate and consistent</a:t>
            </a:r>
          </a:p>
          <a:p>
            <a:endParaRPr lang="en-US" sz="3200" dirty="0"/>
          </a:p>
          <a:p>
            <a:pPr marL="285750" indent="-285750">
              <a:buFont typeface="Wingdings" pitchFamily="2" charset="2"/>
              <a:buChar char="§"/>
            </a:pPr>
            <a:r>
              <a:rPr lang="en-US" sz="3200" dirty="0"/>
              <a:t>Disadvantages: more time, manpower, and higher cost</a:t>
            </a:r>
          </a:p>
          <a:p>
            <a:pPr marL="285750" indent="-285750">
              <a:buFont typeface="Wingdings" pitchFamily="2" charset="2"/>
              <a:buChar char="§"/>
            </a:pPr>
            <a:endParaRPr lang="en-US" sz="3600" dirty="0"/>
          </a:p>
          <a:p>
            <a:pPr marL="285750" indent="-285750">
              <a:buFont typeface="Wingdings" pitchFamily="2" charset="2"/>
              <a:buChar char="§"/>
            </a:pPr>
            <a:endParaRPr lang="en-US" sz="3600" dirty="0"/>
          </a:p>
        </p:txBody>
      </p:sp>
    </p:spTree>
    <p:extLst>
      <p:ext uri="{BB962C8B-B14F-4D97-AF65-F5344CB8AC3E}">
        <p14:creationId xmlns:p14="http://schemas.microsoft.com/office/powerpoint/2010/main" val="358381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514600" y="152400"/>
            <a:ext cx="4648200" cy="609600"/>
          </a:xfrm>
          <a:prstGeom prst="rect">
            <a:avLst/>
          </a:prstGeom>
          <a:ln w="9525" cap="flat" cmpd="sng" algn="ctr">
            <a:solidFill>
              <a:srgbClr val="FF0000"/>
            </a:solidFill>
            <a:prstDash val="solid"/>
          </a:ln>
        </p:spPr>
        <p:style>
          <a:lnRef idx="1">
            <a:schemeClr val="accent1"/>
          </a:lnRef>
          <a:fillRef idx="2">
            <a:schemeClr val="accent1"/>
          </a:fillRef>
          <a:effectRef idx="1">
            <a:schemeClr val="accent1"/>
          </a:effectRef>
          <a:fontRef idx="minor">
            <a:schemeClr val="dk1"/>
          </a:fontRef>
        </p:style>
        <p:txBody>
          <a:bodyPr>
            <a:normAutofit fontScale="90000" lnSpcReduction="20000"/>
          </a:bodyPr>
          <a:lstStyle>
            <a:lvl1pPr algn="l" rtl="0" eaLnBrk="1" latinLnBrk="0" hangingPunct="1">
              <a:spcBef>
                <a:spcPct val="0"/>
              </a:spcBef>
              <a:buNone/>
              <a:defRPr kumimoji="0" sz="4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400" dirty="0">
                <a:solidFill>
                  <a:schemeClr val="tx1"/>
                </a:solidFill>
              </a:rPr>
              <a:t>1.7.2 Secondary Data</a:t>
            </a:r>
          </a:p>
        </p:txBody>
      </p:sp>
      <p:sp>
        <p:nvSpPr>
          <p:cNvPr id="3" name="Rectangle 2"/>
          <p:cNvSpPr/>
          <p:nvPr/>
        </p:nvSpPr>
        <p:spPr>
          <a:xfrm>
            <a:off x="304800" y="1066800"/>
            <a:ext cx="8610600" cy="55626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sz="3600" dirty="0"/>
              <a:t>                            </a:t>
            </a:r>
          </a:p>
          <a:p>
            <a:pPr marL="285750" indent="-285750">
              <a:buFont typeface="Wingdings" pitchFamily="2" charset="2"/>
              <a:buChar char="§"/>
            </a:pPr>
            <a:endParaRPr lang="en-US" sz="3600" dirty="0"/>
          </a:p>
          <a:p>
            <a:pPr marL="285750" indent="-285750">
              <a:buFont typeface="Wingdings" pitchFamily="2" charset="2"/>
              <a:buChar char="§"/>
            </a:pPr>
            <a:r>
              <a:rPr lang="en-US" sz="3600" dirty="0"/>
              <a:t>Information gathered from sources that already exist</a:t>
            </a:r>
          </a:p>
          <a:p>
            <a:endParaRPr lang="en-US" sz="3600" dirty="0"/>
          </a:p>
          <a:p>
            <a:pPr marL="285750" indent="-285750">
              <a:buFont typeface="Wingdings" pitchFamily="2" charset="2"/>
              <a:buChar char="§"/>
            </a:pPr>
            <a:r>
              <a:rPr lang="en-US" sz="3600" dirty="0"/>
              <a:t>E.g. :data from Bank Negara, Department of Statistics, journal</a:t>
            </a:r>
          </a:p>
          <a:p>
            <a:endParaRPr lang="en-US" sz="3600" dirty="0"/>
          </a:p>
          <a:p>
            <a:pPr marL="285750" indent="-285750">
              <a:buFont typeface="Wingdings" pitchFamily="2" charset="2"/>
              <a:buChar char="§"/>
            </a:pPr>
            <a:r>
              <a:rPr lang="en-US" sz="3600" dirty="0"/>
              <a:t>Advantages: easily accessible, inexpensive</a:t>
            </a:r>
          </a:p>
          <a:p>
            <a:endParaRPr lang="en-US" sz="3600" dirty="0"/>
          </a:p>
          <a:p>
            <a:pPr marL="285750" indent="-285750">
              <a:buFont typeface="Wingdings" pitchFamily="2" charset="2"/>
              <a:buChar char="§"/>
            </a:pPr>
            <a:r>
              <a:rPr lang="en-US" sz="3600" dirty="0"/>
              <a:t>Disadvantages: may lack accuracy, may be biased</a:t>
            </a:r>
          </a:p>
          <a:p>
            <a:pPr marL="285750" indent="-285750">
              <a:buFont typeface="Wingdings" pitchFamily="2" charset="2"/>
              <a:buChar char="§"/>
            </a:pPr>
            <a:endParaRPr lang="en-US" sz="3600" dirty="0"/>
          </a:p>
          <a:p>
            <a:pPr marL="285750" indent="-285750">
              <a:buFont typeface="Wingdings" pitchFamily="2" charset="2"/>
              <a:buChar char="§"/>
            </a:pPr>
            <a:endParaRPr lang="en-US" sz="3600" dirty="0"/>
          </a:p>
        </p:txBody>
      </p:sp>
    </p:spTree>
    <p:extLst>
      <p:ext uri="{BB962C8B-B14F-4D97-AF65-F5344CB8AC3E}">
        <p14:creationId xmlns:p14="http://schemas.microsoft.com/office/powerpoint/2010/main" val="87065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down)">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0537548"/>
              </p:ext>
            </p:extLst>
          </p:nvPr>
        </p:nvGraphicFramePr>
        <p:xfrm>
          <a:off x="498738" y="1600200"/>
          <a:ext cx="8264262" cy="3566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DA03DFB5-17B3-461B-B0BD-0894096E72C7}"/>
              </a:ext>
            </a:extLst>
          </p:cNvPr>
          <p:cNvSpPr>
            <a:spLocks noGrp="1"/>
          </p:cNvSpPr>
          <p:nvPr>
            <p:ph type="title"/>
          </p:nvPr>
        </p:nvSpPr>
        <p:spPr>
          <a:xfrm>
            <a:off x="598751" y="381000"/>
            <a:ext cx="7496175" cy="673100"/>
          </a:xfrm>
          <a:ln>
            <a:solidFill>
              <a:srgbClr val="FF0000"/>
            </a:solidFill>
          </a:ln>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en-US" sz="4400" dirty="0">
                <a:solidFill>
                  <a:schemeClr val="tx1"/>
                </a:solidFill>
                <a:latin typeface="+mn-lt"/>
              </a:rPr>
              <a:t>1.8 Data Presentation</a:t>
            </a:r>
          </a:p>
        </p:txBody>
      </p:sp>
    </p:spTree>
    <p:extLst>
      <p:ext uri="{BB962C8B-B14F-4D97-AF65-F5344CB8AC3E}">
        <p14:creationId xmlns:p14="http://schemas.microsoft.com/office/powerpoint/2010/main" val="69514030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00200" y="381000"/>
            <a:ext cx="6019800" cy="884238"/>
          </a:xfrm>
          <a:prstGeom prst="rect">
            <a:avLst/>
          </a:prstGeom>
          <a:ln w="9525" cap="flat" cmpd="sng" algn="ctr">
            <a:solidFill>
              <a:srgbClr val="FF0000"/>
            </a:solidFill>
            <a:prstDash val="solid"/>
          </a:ln>
        </p:spPr>
        <p:style>
          <a:lnRef idx="1">
            <a:schemeClr val="accent1"/>
          </a:lnRef>
          <a:fillRef idx="2">
            <a:schemeClr val="accent1"/>
          </a:fillRef>
          <a:effectRef idx="1">
            <a:schemeClr val="accent1"/>
          </a:effectRef>
          <a:fontRef idx="minor">
            <a:schemeClr val="dk1"/>
          </a:fontRef>
        </p:style>
        <p:txBody>
          <a:bodyPr bIns="91440" anchor="b" anchorCtr="0">
            <a:normAutofit/>
          </a:bodyPr>
          <a:lstStyle>
            <a:lvl1pPr algn="l" rtl="0" eaLnBrk="1" latinLnBrk="0" hangingPunct="1">
              <a:spcBef>
                <a:spcPct val="0"/>
              </a:spcBef>
              <a:buNone/>
              <a:defRPr kumimoji="0" sz="4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400" dirty="0">
                <a:solidFill>
                  <a:schemeClr val="tx1"/>
                </a:solidFill>
              </a:rPr>
              <a:t>LEARNING OUTCOMES </a:t>
            </a:r>
          </a:p>
        </p:txBody>
      </p:sp>
      <p:sp>
        <p:nvSpPr>
          <p:cNvPr id="4" name="TextBox 3"/>
          <p:cNvSpPr txBox="1"/>
          <p:nvPr/>
        </p:nvSpPr>
        <p:spPr>
          <a:xfrm>
            <a:off x="533400" y="1561007"/>
            <a:ext cx="8001000" cy="4924425"/>
          </a:xfrm>
          <a:prstGeom prst="rect">
            <a:avLst/>
          </a:prstGeom>
          <a:noFill/>
        </p:spPr>
        <p:txBody>
          <a:bodyPr wrap="square" rtlCol="0">
            <a:spAutoFit/>
          </a:bodyPr>
          <a:lstStyle/>
          <a:p>
            <a:r>
              <a:rPr lang="en-US" sz="3200" dirty="0"/>
              <a:t>By the end of the topic, students should be able to :</a:t>
            </a:r>
          </a:p>
          <a:p>
            <a:endParaRPr lang="en-US" sz="2800" dirty="0"/>
          </a:p>
          <a:p>
            <a:pPr marL="457200" indent="-457200">
              <a:lnSpc>
                <a:spcPct val="150000"/>
              </a:lnSpc>
              <a:buFont typeface="Wingdings" pitchFamily="2" charset="2"/>
              <a:buChar char="Ø"/>
            </a:pPr>
            <a:r>
              <a:rPr lang="en-US" sz="2800" dirty="0"/>
              <a:t>To define the types of statistics</a:t>
            </a:r>
          </a:p>
          <a:p>
            <a:pPr marL="457200" indent="-457200">
              <a:lnSpc>
                <a:spcPct val="150000"/>
              </a:lnSpc>
              <a:buFont typeface="Wingdings" pitchFamily="2" charset="2"/>
              <a:buChar char="Ø"/>
            </a:pPr>
            <a:r>
              <a:rPr lang="en-US" sz="2800" dirty="0"/>
              <a:t>To understand the types of variables</a:t>
            </a:r>
          </a:p>
          <a:p>
            <a:pPr marL="457200" indent="-457200">
              <a:lnSpc>
                <a:spcPct val="150000"/>
              </a:lnSpc>
              <a:buFont typeface="Wingdings" pitchFamily="2" charset="2"/>
              <a:buChar char="Ø"/>
            </a:pPr>
            <a:r>
              <a:rPr lang="en-US" sz="2800" dirty="0"/>
              <a:t>To apply frequency distribution</a:t>
            </a:r>
          </a:p>
          <a:p>
            <a:pPr marL="457200" indent="-457200">
              <a:lnSpc>
                <a:spcPct val="150000"/>
              </a:lnSpc>
              <a:buFont typeface="Wingdings" pitchFamily="2" charset="2"/>
              <a:buChar char="Ø"/>
            </a:pPr>
            <a:endParaRPr lang="en-US" sz="2800" dirty="0"/>
          </a:p>
          <a:p>
            <a:pPr marL="457200" indent="-457200">
              <a:lnSpc>
                <a:spcPct val="150000"/>
              </a:lnSpc>
              <a:buFont typeface="Wingdings" pitchFamily="2" charset="2"/>
              <a:buChar char="Ø"/>
            </a:pPr>
            <a:endParaRPr lang="en-US" sz="2800" dirty="0"/>
          </a:p>
          <a:p>
            <a:pPr marL="457200" indent="-457200">
              <a:lnSpc>
                <a:spcPct val="150000"/>
              </a:lnSpc>
              <a:buFont typeface="Wingdings" pitchFamily="2" charset="2"/>
              <a:buChar char="Ø"/>
            </a:pPr>
            <a:endParaRPr lang="en-US" sz="3200" dirty="0"/>
          </a:p>
        </p:txBody>
      </p:sp>
    </p:spTree>
    <p:extLst>
      <p:ext uri="{BB962C8B-B14F-4D97-AF65-F5344CB8AC3E}">
        <p14:creationId xmlns:p14="http://schemas.microsoft.com/office/powerpoint/2010/main" val="30928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1694050"/>
            <a:ext cx="7806628" cy="3539430"/>
          </a:xfrm>
          <a:prstGeom prst="rect">
            <a:avLst/>
          </a:prstGeom>
          <a:noFill/>
        </p:spPr>
        <p:txBody>
          <a:bodyPr wrap="square" rtlCol="0">
            <a:spAutoFit/>
          </a:bodyPr>
          <a:lstStyle/>
          <a:p>
            <a:pPr marL="257175" indent="-257175">
              <a:buFont typeface="+mj-lt"/>
              <a:buAutoNum type="arabicParenR"/>
            </a:pPr>
            <a:r>
              <a:rPr lang="en-MY" sz="2800" b="1" dirty="0"/>
              <a:t> Contingency Table</a:t>
            </a:r>
          </a:p>
          <a:p>
            <a:pPr marL="257175" indent="-257175">
              <a:buFont typeface="+mj-lt"/>
              <a:buAutoNum type="arabicParenR"/>
            </a:pPr>
            <a:r>
              <a:rPr lang="en-MY" sz="2800" b="1" dirty="0"/>
              <a:t> Frequency Distributions</a:t>
            </a:r>
          </a:p>
          <a:p>
            <a:pPr marL="257175" indent="-257175">
              <a:buFont typeface="+mj-lt"/>
              <a:buAutoNum type="arabicParenR"/>
            </a:pPr>
            <a:r>
              <a:rPr lang="en-MY" sz="2800" b="1" dirty="0"/>
              <a:t> Charts And Diagrams   </a:t>
            </a:r>
          </a:p>
          <a:p>
            <a:pPr marL="971550" lvl="1" indent="-514350">
              <a:buFont typeface="+mj-lt"/>
              <a:buAutoNum type="alphaLcPeriod"/>
            </a:pPr>
            <a:r>
              <a:rPr lang="en-MY" sz="2800" b="1" dirty="0"/>
              <a:t>Simple Bar Chart</a:t>
            </a:r>
          </a:p>
          <a:p>
            <a:pPr marL="971550" lvl="1" indent="-514350">
              <a:buFont typeface="+mj-lt"/>
              <a:buAutoNum type="alphaLcPeriod"/>
            </a:pPr>
            <a:r>
              <a:rPr lang="en-MY" sz="2800" b="1" dirty="0"/>
              <a:t>Multiple (Compound) Bar Chart</a:t>
            </a:r>
          </a:p>
          <a:p>
            <a:pPr marL="971550" lvl="1" indent="-514350">
              <a:buFont typeface="+mj-lt"/>
              <a:buAutoNum type="alphaLcPeriod"/>
            </a:pPr>
            <a:r>
              <a:rPr lang="en-MY" sz="2800" b="1" dirty="0"/>
              <a:t>Component Bar Chart</a:t>
            </a:r>
          </a:p>
          <a:p>
            <a:pPr marL="971550" lvl="1" indent="-514350">
              <a:buFont typeface="+mj-lt"/>
              <a:buAutoNum type="alphaLcPeriod"/>
            </a:pPr>
            <a:r>
              <a:rPr lang="en-MY" sz="2800" b="1" dirty="0"/>
              <a:t>Percentage Component Bar Chart</a:t>
            </a:r>
          </a:p>
          <a:p>
            <a:pPr marL="971550" lvl="1" indent="-514350">
              <a:buFont typeface="+mj-lt"/>
              <a:buAutoNum type="alphaLcPeriod"/>
            </a:pPr>
            <a:r>
              <a:rPr lang="en-MY" sz="2800" b="1" dirty="0"/>
              <a:t>Pie Chart</a:t>
            </a:r>
          </a:p>
        </p:txBody>
      </p:sp>
      <p:sp>
        <p:nvSpPr>
          <p:cNvPr id="6" name="Title 1">
            <a:extLst>
              <a:ext uri="{FF2B5EF4-FFF2-40B4-BE49-F238E27FC236}">
                <a16:creationId xmlns:a16="http://schemas.microsoft.com/office/drawing/2014/main" id="{E51AA2AC-F611-421E-B553-D90DDFC29D94}"/>
              </a:ext>
            </a:extLst>
          </p:cNvPr>
          <p:cNvSpPr>
            <a:spLocks noGrp="1"/>
          </p:cNvSpPr>
          <p:nvPr>
            <p:ph type="title"/>
          </p:nvPr>
        </p:nvSpPr>
        <p:spPr>
          <a:xfrm>
            <a:off x="598751" y="386860"/>
            <a:ext cx="8046077" cy="739840"/>
          </a:xfrm>
          <a:ln>
            <a:solidFill>
              <a:srgbClr val="FF0000"/>
            </a:solidFill>
          </a:ln>
        </p:spPr>
        <p:style>
          <a:lnRef idx="1">
            <a:schemeClr val="accent1"/>
          </a:lnRef>
          <a:fillRef idx="2">
            <a:schemeClr val="accent1"/>
          </a:fillRef>
          <a:effectRef idx="1">
            <a:schemeClr val="accent1"/>
          </a:effectRef>
          <a:fontRef idx="minor">
            <a:schemeClr val="dk1"/>
          </a:fontRef>
        </p:style>
        <p:txBody>
          <a:bodyPr>
            <a:noAutofit/>
          </a:bodyPr>
          <a:lstStyle/>
          <a:p>
            <a:pPr algn="ctr"/>
            <a:r>
              <a:rPr lang="en-US" sz="2800" dirty="0">
                <a:solidFill>
                  <a:schemeClr val="tx1"/>
                </a:solidFill>
                <a:latin typeface="+mn-lt"/>
              </a:rPr>
              <a:t>1.8.1 Organizing and Graphing Qualitative (Ungroup) Data</a:t>
            </a:r>
          </a:p>
        </p:txBody>
      </p:sp>
    </p:spTree>
    <p:extLst>
      <p:ext uri="{BB962C8B-B14F-4D97-AF65-F5344CB8AC3E}">
        <p14:creationId xmlns:p14="http://schemas.microsoft.com/office/powerpoint/2010/main" val="405682255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33400" y="304800"/>
            <a:ext cx="3911600" cy="713349"/>
          </a:xfrm>
          <a:solidFill>
            <a:schemeClr val="accent1">
              <a:lumMod val="40000"/>
              <a:lumOff val="60000"/>
            </a:schemeClr>
          </a:solidFill>
          <a:ln>
            <a:solidFill>
              <a:srgbClr val="FF0000"/>
            </a:solidFill>
          </a:ln>
        </p:spPr>
        <p:txBody>
          <a:bodyPr>
            <a:normAutofit/>
          </a:bodyPr>
          <a:lstStyle/>
          <a:p>
            <a:r>
              <a:rPr lang="en-US" sz="2800" dirty="0">
                <a:solidFill>
                  <a:schemeClr val="tx1"/>
                </a:solidFill>
              </a:rPr>
              <a:t>1. Contingency Table</a:t>
            </a:r>
          </a:p>
        </p:txBody>
      </p:sp>
      <p:graphicFrame>
        <p:nvGraphicFramePr>
          <p:cNvPr id="7" name="Table 6"/>
          <p:cNvGraphicFramePr>
            <a:graphicFrameLocks noGrp="1"/>
          </p:cNvGraphicFramePr>
          <p:nvPr>
            <p:extLst>
              <p:ext uri="{D42A27DB-BD31-4B8C-83A1-F6EECF244321}">
                <p14:modId xmlns:p14="http://schemas.microsoft.com/office/powerpoint/2010/main" val="3296057042"/>
              </p:ext>
            </p:extLst>
          </p:nvPr>
        </p:nvGraphicFramePr>
        <p:xfrm>
          <a:off x="304800" y="2743200"/>
          <a:ext cx="5094613" cy="2001747"/>
        </p:xfrm>
        <a:graphic>
          <a:graphicData uri="http://schemas.openxmlformats.org/drawingml/2006/table">
            <a:tbl>
              <a:tblPr firstRow="1" bandRow="1">
                <a:tableStyleId>{00A15C55-8517-42AA-B614-E9B94910E393}</a:tableStyleId>
              </a:tblPr>
              <a:tblGrid>
                <a:gridCol w="884146">
                  <a:extLst>
                    <a:ext uri="{9D8B030D-6E8A-4147-A177-3AD203B41FA5}">
                      <a16:colId xmlns:a16="http://schemas.microsoft.com/office/drawing/2014/main" val="20000"/>
                    </a:ext>
                  </a:extLst>
                </a:gridCol>
                <a:gridCol w="1403489">
                  <a:extLst>
                    <a:ext uri="{9D8B030D-6E8A-4147-A177-3AD203B41FA5}">
                      <a16:colId xmlns:a16="http://schemas.microsoft.com/office/drawing/2014/main" val="20001"/>
                    </a:ext>
                  </a:extLst>
                </a:gridCol>
                <a:gridCol w="1403489">
                  <a:extLst>
                    <a:ext uri="{9D8B030D-6E8A-4147-A177-3AD203B41FA5}">
                      <a16:colId xmlns:a16="http://schemas.microsoft.com/office/drawing/2014/main" val="20002"/>
                    </a:ext>
                  </a:extLst>
                </a:gridCol>
                <a:gridCol w="1403489">
                  <a:extLst>
                    <a:ext uri="{9D8B030D-6E8A-4147-A177-3AD203B41FA5}">
                      <a16:colId xmlns:a16="http://schemas.microsoft.com/office/drawing/2014/main" val="20003"/>
                    </a:ext>
                  </a:extLst>
                </a:gridCol>
              </a:tblGrid>
              <a:tr h="370069">
                <a:tc>
                  <a:txBody>
                    <a:bodyPr/>
                    <a:lstStyle/>
                    <a:p>
                      <a:r>
                        <a:rPr lang="en-US" sz="1800" b="1" dirty="0"/>
                        <a:t>Gender</a:t>
                      </a:r>
                    </a:p>
                    <a:p>
                      <a:endParaRPr lang="en-US" sz="1800" b="1" dirty="0"/>
                    </a:p>
                  </a:txBody>
                  <a:tcPr marT="34290" marB="34290"/>
                </a:tc>
                <a:tc>
                  <a:txBody>
                    <a:bodyPr/>
                    <a:lstStyle/>
                    <a:p>
                      <a:pPr algn="ctr"/>
                      <a:r>
                        <a:rPr lang="en-US" sz="1800" dirty="0"/>
                        <a:t>Diploma</a:t>
                      </a:r>
                      <a:endParaRPr lang="en-US" sz="1800" b="1" dirty="0">
                        <a:solidFill>
                          <a:schemeClr val="tx1"/>
                        </a:solidFill>
                      </a:endParaRPr>
                    </a:p>
                  </a:txBody>
                  <a:tcPr marT="34290" marB="34290"/>
                </a:tc>
                <a:tc>
                  <a:txBody>
                    <a:bodyPr/>
                    <a:lstStyle/>
                    <a:p>
                      <a:pPr algn="ctr"/>
                      <a:r>
                        <a:rPr lang="en-US" sz="1800" dirty="0"/>
                        <a:t>Degree</a:t>
                      </a:r>
                      <a:endParaRPr lang="en-US" sz="1800" b="1" dirty="0">
                        <a:solidFill>
                          <a:schemeClr val="tx1"/>
                        </a:solidFill>
                      </a:endParaRPr>
                    </a:p>
                  </a:txBody>
                  <a:tcPr marT="34290" marB="34290"/>
                </a:tc>
                <a:tc>
                  <a:txBody>
                    <a:bodyPr/>
                    <a:lstStyle/>
                    <a:p>
                      <a:pPr algn="ctr"/>
                      <a:r>
                        <a:rPr lang="en-US" sz="1800" dirty="0"/>
                        <a:t>TOTAL</a:t>
                      </a:r>
                      <a:endParaRPr lang="en-US" sz="1800" b="1" dirty="0">
                        <a:solidFill>
                          <a:schemeClr val="tx1"/>
                        </a:solidFill>
                      </a:endParaRPr>
                    </a:p>
                  </a:txBody>
                  <a:tcPr marT="34290" marB="34290"/>
                </a:tc>
                <a:extLst>
                  <a:ext uri="{0D108BD9-81ED-4DB2-BD59-A6C34878D82A}">
                    <a16:rowId xmlns:a16="http://schemas.microsoft.com/office/drawing/2014/main" val="10000"/>
                  </a:ext>
                </a:extLst>
              </a:tr>
              <a:tr h="370069">
                <a:tc>
                  <a:txBody>
                    <a:bodyPr/>
                    <a:lstStyle/>
                    <a:p>
                      <a:pPr algn="ctr"/>
                      <a:r>
                        <a:rPr lang="en-US" sz="1800" b="1" dirty="0"/>
                        <a:t>Male</a:t>
                      </a:r>
                    </a:p>
                  </a:txBody>
                  <a:tcPr marT="34290" marB="34290"/>
                </a:tc>
                <a:tc>
                  <a:txBody>
                    <a:bodyPr/>
                    <a:lstStyle/>
                    <a:p>
                      <a:pPr algn="ctr"/>
                      <a:r>
                        <a:rPr lang="en-US" sz="1800" b="1" dirty="0"/>
                        <a:t>2050</a:t>
                      </a:r>
                    </a:p>
                  </a:txBody>
                  <a:tcPr marT="34290" marB="34290"/>
                </a:tc>
                <a:tc>
                  <a:txBody>
                    <a:bodyPr/>
                    <a:lstStyle/>
                    <a:p>
                      <a:pPr algn="ctr"/>
                      <a:r>
                        <a:rPr lang="en-US" sz="1800" b="1" dirty="0"/>
                        <a:t>400</a:t>
                      </a:r>
                    </a:p>
                  </a:txBody>
                  <a:tcPr marT="34290" marB="34290"/>
                </a:tc>
                <a:tc>
                  <a:txBody>
                    <a:bodyPr/>
                    <a:lstStyle/>
                    <a:p>
                      <a:pPr algn="ctr"/>
                      <a:r>
                        <a:rPr lang="en-US" sz="1800" b="1" dirty="0"/>
                        <a:t>2450</a:t>
                      </a:r>
                    </a:p>
                  </a:txBody>
                  <a:tcPr marT="34290" marB="34290"/>
                </a:tc>
                <a:extLst>
                  <a:ext uri="{0D108BD9-81ED-4DB2-BD59-A6C34878D82A}">
                    <a16:rowId xmlns:a16="http://schemas.microsoft.com/office/drawing/2014/main" val="10001"/>
                  </a:ext>
                </a:extLst>
              </a:tr>
              <a:tr h="370069">
                <a:tc>
                  <a:txBody>
                    <a:bodyPr/>
                    <a:lstStyle/>
                    <a:p>
                      <a:pPr algn="ctr"/>
                      <a:r>
                        <a:rPr lang="en-US" sz="1800" b="1" dirty="0"/>
                        <a:t>Female</a:t>
                      </a:r>
                    </a:p>
                  </a:txBody>
                  <a:tcPr marT="34290" marB="34290"/>
                </a:tc>
                <a:tc>
                  <a:txBody>
                    <a:bodyPr/>
                    <a:lstStyle/>
                    <a:p>
                      <a:pPr algn="ctr"/>
                      <a:r>
                        <a:rPr lang="en-US" sz="1800" b="1" dirty="0"/>
                        <a:t>3960</a:t>
                      </a:r>
                    </a:p>
                  </a:txBody>
                  <a:tcPr marT="34290" marB="34290"/>
                </a:tc>
                <a:tc>
                  <a:txBody>
                    <a:bodyPr/>
                    <a:lstStyle/>
                    <a:p>
                      <a:pPr algn="ctr"/>
                      <a:r>
                        <a:rPr lang="en-US" sz="1800" b="1" dirty="0"/>
                        <a:t>850</a:t>
                      </a:r>
                    </a:p>
                  </a:txBody>
                  <a:tcPr marT="34290" marB="34290"/>
                </a:tc>
                <a:tc>
                  <a:txBody>
                    <a:bodyPr/>
                    <a:lstStyle/>
                    <a:p>
                      <a:pPr algn="ctr"/>
                      <a:r>
                        <a:rPr lang="en-US" sz="1800" b="1" dirty="0"/>
                        <a:t>4810</a:t>
                      </a:r>
                    </a:p>
                  </a:txBody>
                  <a:tcPr marT="34290" marB="34290"/>
                </a:tc>
                <a:extLst>
                  <a:ext uri="{0D108BD9-81ED-4DB2-BD59-A6C34878D82A}">
                    <a16:rowId xmlns:a16="http://schemas.microsoft.com/office/drawing/2014/main" val="10002"/>
                  </a:ext>
                </a:extLst>
              </a:tr>
              <a:tr h="370069">
                <a:tc>
                  <a:txBody>
                    <a:bodyPr/>
                    <a:lstStyle/>
                    <a:p>
                      <a:pPr algn="ctr"/>
                      <a:r>
                        <a:rPr lang="en-US" sz="1800" b="1" dirty="0"/>
                        <a:t>TOTAL</a:t>
                      </a:r>
                      <a:endParaRPr lang="en-US" sz="1800" b="1" dirty="0">
                        <a:solidFill>
                          <a:schemeClr val="bg1"/>
                        </a:solidFill>
                      </a:endParaRPr>
                    </a:p>
                  </a:txBody>
                  <a:tcPr marT="34290" marB="34290"/>
                </a:tc>
                <a:tc>
                  <a:txBody>
                    <a:bodyPr/>
                    <a:lstStyle/>
                    <a:p>
                      <a:pPr algn="ctr"/>
                      <a:r>
                        <a:rPr lang="en-US" sz="1800" b="1" dirty="0"/>
                        <a:t>6010</a:t>
                      </a:r>
                      <a:endParaRPr lang="en-US" sz="1800" b="1" dirty="0">
                        <a:solidFill>
                          <a:schemeClr val="bg1"/>
                        </a:solidFill>
                      </a:endParaRPr>
                    </a:p>
                  </a:txBody>
                  <a:tcPr marT="34290" marB="34290"/>
                </a:tc>
                <a:tc>
                  <a:txBody>
                    <a:bodyPr/>
                    <a:lstStyle/>
                    <a:p>
                      <a:pPr algn="ctr"/>
                      <a:r>
                        <a:rPr lang="en-US" sz="1800" b="1" dirty="0"/>
                        <a:t>1250</a:t>
                      </a:r>
                      <a:endParaRPr lang="en-US" sz="1800" b="1" dirty="0">
                        <a:solidFill>
                          <a:schemeClr val="bg1"/>
                        </a:solidFill>
                      </a:endParaRPr>
                    </a:p>
                  </a:txBody>
                  <a:tcPr marT="34290" marB="34290"/>
                </a:tc>
                <a:tc>
                  <a:txBody>
                    <a:bodyPr/>
                    <a:lstStyle/>
                    <a:p>
                      <a:pPr algn="ctr"/>
                      <a:r>
                        <a:rPr lang="en-US" sz="1800" b="1" dirty="0"/>
                        <a:t>7260</a:t>
                      </a:r>
                      <a:endParaRPr lang="en-US" sz="1800" b="1" dirty="0">
                        <a:solidFill>
                          <a:schemeClr val="bg1"/>
                        </a:solidFill>
                      </a:endParaRPr>
                    </a:p>
                  </a:txBody>
                  <a:tcPr marT="34290" marB="34290"/>
                </a:tc>
                <a:extLst>
                  <a:ext uri="{0D108BD9-81ED-4DB2-BD59-A6C34878D82A}">
                    <a16:rowId xmlns:a16="http://schemas.microsoft.com/office/drawing/2014/main" val="10003"/>
                  </a:ext>
                </a:extLst>
              </a:tr>
            </a:tbl>
          </a:graphicData>
        </a:graphic>
      </p:graphicFrame>
      <p:sp>
        <p:nvSpPr>
          <p:cNvPr id="9" name="TextBox 8"/>
          <p:cNvSpPr txBox="1"/>
          <p:nvPr/>
        </p:nvSpPr>
        <p:spPr>
          <a:xfrm>
            <a:off x="533400" y="2000251"/>
            <a:ext cx="7010400" cy="707886"/>
          </a:xfrm>
          <a:prstGeom prst="rect">
            <a:avLst/>
          </a:prstGeom>
          <a:noFill/>
        </p:spPr>
        <p:txBody>
          <a:bodyPr wrap="square" rtlCol="0">
            <a:spAutoFit/>
          </a:bodyPr>
          <a:lstStyle/>
          <a:p>
            <a:pPr algn="just"/>
            <a:r>
              <a:rPr lang="en-US" sz="2000" b="1" dirty="0"/>
              <a:t>Example: The contingency table below shows the number of students in a college according to their study plan.</a:t>
            </a:r>
          </a:p>
        </p:txBody>
      </p:sp>
      <p:grpSp>
        <p:nvGrpSpPr>
          <p:cNvPr id="24" name="Group 23"/>
          <p:cNvGrpSpPr/>
          <p:nvPr/>
        </p:nvGrpSpPr>
        <p:grpSpPr>
          <a:xfrm>
            <a:off x="5499244" y="2753232"/>
            <a:ext cx="3404015" cy="1441727"/>
            <a:chOff x="762000" y="4343400"/>
            <a:chExt cx="3581400" cy="1905000"/>
          </a:xfrm>
          <a:solidFill>
            <a:srgbClr val="FFFF00"/>
          </a:solidFill>
        </p:grpSpPr>
        <p:grpSp>
          <p:nvGrpSpPr>
            <p:cNvPr id="13" name="Group 12"/>
            <p:cNvGrpSpPr/>
            <p:nvPr/>
          </p:nvGrpSpPr>
          <p:grpSpPr>
            <a:xfrm>
              <a:off x="762000" y="4343400"/>
              <a:ext cx="3581400" cy="1905000"/>
              <a:chOff x="5715000" y="4038600"/>
              <a:chExt cx="3581400" cy="1905000"/>
            </a:xfrm>
            <a:grpFill/>
          </p:grpSpPr>
          <p:sp>
            <p:nvSpPr>
              <p:cNvPr id="14" name="Oval 13"/>
              <p:cNvSpPr/>
              <p:nvPr/>
            </p:nvSpPr>
            <p:spPr>
              <a:xfrm>
                <a:off x="5715000" y="4038600"/>
                <a:ext cx="3581400" cy="1905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p>
            </p:txBody>
          </p:sp>
          <p:sp>
            <p:nvSpPr>
              <p:cNvPr id="15" name="TextBox 14"/>
              <p:cNvSpPr txBox="1"/>
              <p:nvPr/>
            </p:nvSpPr>
            <p:spPr>
              <a:xfrm>
                <a:off x="6065520" y="4419600"/>
                <a:ext cx="3002280" cy="1436291"/>
              </a:xfrm>
              <a:prstGeom prst="rect">
                <a:avLst/>
              </a:prstGeom>
              <a:noFill/>
            </p:spPr>
            <p:txBody>
              <a:bodyPr wrap="square" rtlCol="0">
                <a:spAutoFit/>
              </a:bodyPr>
              <a:lstStyle/>
              <a:p>
                <a:pPr algn="ctr"/>
                <a:r>
                  <a:rPr lang="en-US" sz="1600" b="1" dirty="0"/>
                  <a:t>It is to examine the categorical responses in terms of two qualitative variables simultaneously</a:t>
                </a:r>
              </a:p>
            </p:txBody>
          </p:sp>
        </p:grpSp>
        <p:sp>
          <p:nvSpPr>
            <p:cNvPr id="19" name="TextBox 18"/>
            <p:cNvSpPr txBox="1"/>
            <p:nvPr/>
          </p:nvSpPr>
          <p:spPr>
            <a:xfrm>
              <a:off x="838200" y="4876800"/>
              <a:ext cx="381000" cy="800219"/>
            </a:xfrm>
            <a:prstGeom prst="rect">
              <a:avLst/>
            </a:prstGeom>
            <a:noFill/>
          </p:spPr>
          <p:txBody>
            <a:bodyPr wrap="square" rtlCol="0">
              <a:spAutoFit/>
            </a:bodyPr>
            <a:lstStyle/>
            <a:p>
              <a:r>
                <a:rPr lang="en-US" sz="3300" b="1" dirty="0"/>
                <a:t>1</a:t>
              </a:r>
            </a:p>
          </p:txBody>
        </p:sp>
      </p:grpSp>
      <p:grpSp>
        <p:nvGrpSpPr>
          <p:cNvPr id="22" name="Group 21"/>
          <p:cNvGrpSpPr/>
          <p:nvPr/>
        </p:nvGrpSpPr>
        <p:grpSpPr>
          <a:xfrm>
            <a:off x="5867400" y="4416924"/>
            <a:ext cx="2971800" cy="1085850"/>
            <a:chOff x="5334000" y="3200400"/>
            <a:chExt cx="2971800" cy="1447800"/>
          </a:xfrm>
          <a:solidFill>
            <a:srgbClr val="DE42D7"/>
          </a:solidFill>
        </p:grpSpPr>
        <p:grpSp>
          <p:nvGrpSpPr>
            <p:cNvPr id="12" name="Group 11"/>
            <p:cNvGrpSpPr/>
            <p:nvPr/>
          </p:nvGrpSpPr>
          <p:grpSpPr>
            <a:xfrm>
              <a:off x="5334000" y="3200400"/>
              <a:ext cx="2971800" cy="1447800"/>
              <a:chOff x="5715000" y="4038600"/>
              <a:chExt cx="2971800" cy="1447800"/>
            </a:xfrm>
            <a:grpFill/>
          </p:grpSpPr>
          <p:sp>
            <p:nvSpPr>
              <p:cNvPr id="10" name="Oval 9"/>
              <p:cNvSpPr/>
              <p:nvPr/>
            </p:nvSpPr>
            <p:spPr>
              <a:xfrm>
                <a:off x="5715000" y="4038600"/>
                <a:ext cx="2971800" cy="14478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p>
            </p:txBody>
          </p:sp>
          <p:sp>
            <p:nvSpPr>
              <p:cNvPr id="11" name="TextBox 10"/>
              <p:cNvSpPr txBox="1"/>
              <p:nvPr/>
            </p:nvSpPr>
            <p:spPr>
              <a:xfrm>
                <a:off x="6065520" y="4419600"/>
                <a:ext cx="2286000" cy="697627"/>
              </a:xfrm>
              <a:prstGeom prst="rect">
                <a:avLst/>
              </a:prstGeom>
              <a:grpFill/>
            </p:spPr>
            <p:txBody>
              <a:bodyPr wrap="square" rtlCol="0">
                <a:spAutoFit/>
              </a:bodyPr>
              <a:lstStyle/>
              <a:p>
                <a:pPr algn="ctr"/>
                <a:r>
                  <a:rPr lang="en-US" sz="1400" b="1" dirty="0"/>
                  <a:t>There must be total row and total column</a:t>
                </a:r>
              </a:p>
            </p:txBody>
          </p:sp>
        </p:grpSp>
        <p:sp>
          <p:nvSpPr>
            <p:cNvPr id="20" name="TextBox 19"/>
            <p:cNvSpPr txBox="1"/>
            <p:nvPr/>
          </p:nvSpPr>
          <p:spPr>
            <a:xfrm>
              <a:off x="5334000" y="3505200"/>
              <a:ext cx="381000" cy="800219"/>
            </a:xfrm>
            <a:prstGeom prst="rect">
              <a:avLst/>
            </a:prstGeom>
            <a:noFill/>
          </p:spPr>
          <p:txBody>
            <a:bodyPr wrap="square" rtlCol="0">
              <a:spAutoFit/>
            </a:bodyPr>
            <a:lstStyle/>
            <a:p>
              <a:r>
                <a:rPr lang="en-US" sz="3300" b="1" dirty="0"/>
                <a:t>2</a:t>
              </a:r>
            </a:p>
          </p:txBody>
        </p:sp>
      </p:grpSp>
      <p:grpSp>
        <p:nvGrpSpPr>
          <p:cNvPr id="23" name="Group 22"/>
          <p:cNvGrpSpPr/>
          <p:nvPr/>
        </p:nvGrpSpPr>
        <p:grpSpPr>
          <a:xfrm>
            <a:off x="2728731" y="5182878"/>
            <a:ext cx="3255196" cy="1288729"/>
            <a:chOff x="4876800" y="4800600"/>
            <a:chExt cx="3581400" cy="1447800"/>
          </a:xfrm>
          <a:solidFill>
            <a:srgbClr val="00B0F0"/>
          </a:solidFill>
        </p:grpSpPr>
        <p:grpSp>
          <p:nvGrpSpPr>
            <p:cNvPr id="16" name="Group 15"/>
            <p:cNvGrpSpPr/>
            <p:nvPr/>
          </p:nvGrpSpPr>
          <p:grpSpPr>
            <a:xfrm>
              <a:off x="4876800" y="4800600"/>
              <a:ext cx="3581400" cy="1447800"/>
              <a:chOff x="5715000" y="4038600"/>
              <a:chExt cx="2971800" cy="1447800"/>
            </a:xfrm>
            <a:grpFill/>
          </p:grpSpPr>
          <p:sp>
            <p:nvSpPr>
              <p:cNvPr id="17" name="Oval 16"/>
              <p:cNvSpPr/>
              <p:nvPr/>
            </p:nvSpPr>
            <p:spPr>
              <a:xfrm>
                <a:off x="5715000" y="4038600"/>
                <a:ext cx="2971800" cy="14478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p>
            </p:txBody>
          </p:sp>
          <p:sp>
            <p:nvSpPr>
              <p:cNvPr id="18" name="TextBox 17"/>
              <p:cNvSpPr txBox="1"/>
              <p:nvPr/>
            </p:nvSpPr>
            <p:spPr>
              <a:xfrm>
                <a:off x="5904689" y="4267201"/>
                <a:ext cx="2621280" cy="829839"/>
              </a:xfrm>
              <a:prstGeom prst="rect">
                <a:avLst/>
              </a:prstGeom>
              <a:noFill/>
            </p:spPr>
            <p:txBody>
              <a:bodyPr wrap="square" rtlCol="0">
                <a:spAutoFit/>
              </a:bodyPr>
              <a:lstStyle/>
              <a:p>
                <a:pPr algn="ctr"/>
                <a:r>
                  <a:rPr lang="en-US" sz="1400" b="1" dirty="0"/>
                  <a:t>HOW TO READ??</a:t>
                </a:r>
              </a:p>
              <a:p>
                <a:pPr algn="ctr"/>
                <a:r>
                  <a:rPr lang="en-US" sz="1400" b="1" dirty="0"/>
                  <a:t>For example, there are 850 female of degree students </a:t>
                </a:r>
              </a:p>
            </p:txBody>
          </p:sp>
        </p:grpSp>
        <p:sp>
          <p:nvSpPr>
            <p:cNvPr id="21" name="TextBox 20"/>
            <p:cNvSpPr txBox="1"/>
            <p:nvPr/>
          </p:nvSpPr>
          <p:spPr>
            <a:xfrm>
              <a:off x="4898136" y="5135880"/>
              <a:ext cx="381000" cy="800219"/>
            </a:xfrm>
            <a:prstGeom prst="rect">
              <a:avLst/>
            </a:prstGeom>
            <a:noFill/>
          </p:spPr>
          <p:txBody>
            <a:bodyPr wrap="square" rtlCol="0">
              <a:spAutoFit/>
            </a:bodyPr>
            <a:lstStyle/>
            <a:p>
              <a:r>
                <a:rPr lang="en-US" sz="3300" b="1" dirty="0"/>
                <a:t>3</a:t>
              </a:r>
            </a:p>
          </p:txBody>
        </p:sp>
      </p:grpSp>
      <p:sp>
        <p:nvSpPr>
          <p:cNvPr id="2" name="TextBox 1">
            <a:extLst>
              <a:ext uri="{FF2B5EF4-FFF2-40B4-BE49-F238E27FC236}">
                <a16:creationId xmlns:a16="http://schemas.microsoft.com/office/drawing/2014/main" id="{FF5799F7-12D3-4F60-A41E-0AAC4DD4195B}"/>
              </a:ext>
            </a:extLst>
          </p:cNvPr>
          <p:cNvSpPr txBox="1"/>
          <p:nvPr/>
        </p:nvSpPr>
        <p:spPr>
          <a:xfrm>
            <a:off x="420384" y="1139868"/>
            <a:ext cx="7655173" cy="523220"/>
          </a:xfrm>
          <a:prstGeom prst="rect">
            <a:avLst/>
          </a:prstGeom>
          <a:noFill/>
        </p:spPr>
        <p:txBody>
          <a:bodyPr wrap="none" rtlCol="0">
            <a:spAutoFit/>
          </a:bodyPr>
          <a:lstStyle/>
          <a:p>
            <a:r>
              <a:rPr lang="en-MY" sz="2800" dirty="0">
                <a:solidFill>
                  <a:srgbClr val="C00000"/>
                </a:solidFill>
              </a:rPr>
              <a:t>A contingency table also known as a cross-tabulation table</a:t>
            </a:r>
          </a:p>
        </p:txBody>
      </p:sp>
    </p:spTree>
    <p:extLst>
      <p:ext uri="{BB962C8B-B14F-4D97-AF65-F5344CB8AC3E}">
        <p14:creationId xmlns:p14="http://schemas.microsoft.com/office/powerpoint/2010/main" val="405170078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2199090158"/>
              </p:ext>
            </p:extLst>
          </p:nvPr>
        </p:nvGraphicFramePr>
        <p:xfrm>
          <a:off x="304800" y="1192934"/>
          <a:ext cx="7620000" cy="3760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7">
            <a:extLst>
              <a:ext uri="{FF2B5EF4-FFF2-40B4-BE49-F238E27FC236}">
                <a16:creationId xmlns:a16="http://schemas.microsoft.com/office/drawing/2014/main" id="{40F65441-7706-4AA6-AF95-0CFCAB2C6926}"/>
              </a:ext>
            </a:extLst>
          </p:cNvPr>
          <p:cNvSpPr txBox="1">
            <a:spLocks/>
          </p:cNvSpPr>
          <p:nvPr/>
        </p:nvSpPr>
        <p:spPr>
          <a:xfrm>
            <a:off x="381000" y="304800"/>
            <a:ext cx="1905000" cy="713349"/>
          </a:xfrm>
          <a:prstGeom prst="rect">
            <a:avLst/>
          </a:prstGeom>
          <a:solidFill>
            <a:schemeClr val="accent1">
              <a:lumMod val="40000"/>
              <a:lumOff val="60000"/>
            </a:schemeClr>
          </a:solidFill>
          <a:ln>
            <a:solidFill>
              <a:srgbClr val="FF0000"/>
            </a:solidFill>
          </a:ln>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Exercise 1</a:t>
            </a:r>
          </a:p>
        </p:txBody>
      </p:sp>
    </p:spTree>
    <p:extLst>
      <p:ext uri="{BB962C8B-B14F-4D97-AF65-F5344CB8AC3E}">
        <p14:creationId xmlns:p14="http://schemas.microsoft.com/office/powerpoint/2010/main" val="315164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566C3CC4-B37E-4A0B-A3E0-A02B944A873B}"/>
              </a:ext>
            </a:extLst>
          </p:cNvPr>
          <p:cNvSpPr txBox="1">
            <a:spLocks/>
          </p:cNvSpPr>
          <p:nvPr/>
        </p:nvSpPr>
        <p:spPr>
          <a:xfrm>
            <a:off x="533400" y="304800"/>
            <a:ext cx="3911600" cy="713349"/>
          </a:xfrm>
          <a:prstGeom prst="rect">
            <a:avLst/>
          </a:prstGeom>
          <a:solidFill>
            <a:schemeClr val="accent1">
              <a:lumMod val="40000"/>
              <a:lumOff val="60000"/>
            </a:schemeClr>
          </a:solidFill>
          <a:ln>
            <a:solidFill>
              <a:srgbClr val="FF0000"/>
            </a:solidFill>
          </a:ln>
        </p:spPr>
        <p:txBody>
          <a:bodyPr>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2. Frequency Distribution</a:t>
            </a:r>
          </a:p>
        </p:txBody>
      </p:sp>
      <p:sp>
        <p:nvSpPr>
          <p:cNvPr id="3" name="TextBox 2">
            <a:extLst>
              <a:ext uri="{FF2B5EF4-FFF2-40B4-BE49-F238E27FC236}">
                <a16:creationId xmlns:a16="http://schemas.microsoft.com/office/drawing/2014/main" id="{C9CD5FE8-5E2B-46BC-9B8C-C4B5A7F25579}"/>
              </a:ext>
            </a:extLst>
          </p:cNvPr>
          <p:cNvSpPr txBox="1"/>
          <p:nvPr/>
        </p:nvSpPr>
        <p:spPr>
          <a:xfrm>
            <a:off x="381000" y="1219200"/>
            <a:ext cx="7901189" cy="707886"/>
          </a:xfrm>
          <a:prstGeom prst="rect">
            <a:avLst/>
          </a:prstGeom>
          <a:solidFill>
            <a:schemeClr val="accent2">
              <a:lumMod val="60000"/>
              <a:lumOff val="40000"/>
            </a:schemeClr>
          </a:solidFill>
        </p:spPr>
        <p:txBody>
          <a:bodyPr wrap="square" rtlCol="0">
            <a:spAutoFit/>
          </a:bodyPr>
          <a:lstStyle/>
          <a:p>
            <a:r>
              <a:rPr lang="en-MY" sz="2000" dirty="0"/>
              <a:t>A frequency distribution for qualitative data lists all categories and the number of elements that belong to each of the categories</a:t>
            </a:r>
          </a:p>
        </p:txBody>
      </p:sp>
      <p:sp>
        <p:nvSpPr>
          <p:cNvPr id="4" name="TextBox 3">
            <a:extLst>
              <a:ext uri="{FF2B5EF4-FFF2-40B4-BE49-F238E27FC236}">
                <a16:creationId xmlns:a16="http://schemas.microsoft.com/office/drawing/2014/main" id="{CADD890B-86D0-4089-B09F-C0C81836F455}"/>
              </a:ext>
            </a:extLst>
          </p:cNvPr>
          <p:cNvSpPr txBox="1"/>
          <p:nvPr/>
        </p:nvSpPr>
        <p:spPr>
          <a:xfrm>
            <a:off x="381000" y="2083649"/>
            <a:ext cx="7620856" cy="3008516"/>
          </a:xfrm>
          <a:prstGeom prst="rect">
            <a:avLst/>
          </a:prstGeom>
          <a:solidFill>
            <a:schemeClr val="accent5">
              <a:lumMod val="40000"/>
              <a:lumOff val="60000"/>
            </a:schemeClr>
          </a:solidFill>
        </p:spPr>
        <p:txBody>
          <a:bodyPr wrap="square" rtlCol="0">
            <a:spAutoFit/>
          </a:bodyPr>
          <a:lstStyle/>
          <a:p>
            <a:r>
              <a:rPr lang="en-MY" sz="1600" b="1" dirty="0"/>
              <a:t>EXAMPLE: </a:t>
            </a:r>
          </a:p>
          <a:p>
            <a:r>
              <a:rPr lang="en-MY" sz="1600" b="1" dirty="0"/>
              <a:t>The grades of 30 students for the Statistics paper are given as follows:</a:t>
            </a:r>
          </a:p>
          <a:p>
            <a:endParaRPr lang="en-MY" sz="1600" b="1" dirty="0"/>
          </a:p>
          <a:p>
            <a:r>
              <a:rPr lang="en-MY" sz="1600" b="1" dirty="0"/>
              <a:t>B	B	C	A	A	A	B	A	B	A</a:t>
            </a:r>
          </a:p>
          <a:p>
            <a:r>
              <a:rPr lang="en-MY" sz="1600" b="1" dirty="0"/>
              <a:t>A	A	B	A	B	B	B	A	A	C</a:t>
            </a:r>
          </a:p>
          <a:p>
            <a:r>
              <a:rPr lang="en-MY" sz="1600" b="1" dirty="0"/>
              <a:t>C	B	A	A	B	C	C	A	A	A</a:t>
            </a:r>
          </a:p>
          <a:p>
            <a:endParaRPr lang="en-MY" sz="1600" b="1" dirty="0"/>
          </a:p>
          <a:p>
            <a:r>
              <a:rPr lang="en-MY" sz="1600" b="1" dirty="0"/>
              <a:t>Construct a frequency distribution of the data</a:t>
            </a:r>
          </a:p>
          <a:p>
            <a:endParaRPr lang="en-MY" sz="1350" dirty="0"/>
          </a:p>
        </p:txBody>
      </p:sp>
      <p:graphicFrame>
        <p:nvGraphicFramePr>
          <p:cNvPr id="7" name="Table 7">
            <a:extLst>
              <a:ext uri="{FF2B5EF4-FFF2-40B4-BE49-F238E27FC236}">
                <a16:creationId xmlns:a16="http://schemas.microsoft.com/office/drawing/2014/main" id="{BCAAA630-1D25-4905-BF7E-4B701B5953E2}"/>
              </a:ext>
            </a:extLst>
          </p:cNvPr>
          <p:cNvGraphicFramePr>
            <a:graphicFrameLocks noGrp="1"/>
          </p:cNvGraphicFramePr>
          <p:nvPr>
            <p:extLst>
              <p:ext uri="{D42A27DB-BD31-4B8C-83A1-F6EECF244321}">
                <p14:modId xmlns:p14="http://schemas.microsoft.com/office/powerpoint/2010/main" val="4022733904"/>
              </p:ext>
            </p:extLst>
          </p:nvPr>
        </p:nvGraphicFramePr>
        <p:xfrm>
          <a:off x="4876800" y="4648200"/>
          <a:ext cx="3048000" cy="18491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156119039"/>
                    </a:ext>
                  </a:extLst>
                </a:gridCol>
                <a:gridCol w="1524000">
                  <a:extLst>
                    <a:ext uri="{9D8B030D-6E8A-4147-A177-3AD203B41FA5}">
                      <a16:colId xmlns:a16="http://schemas.microsoft.com/office/drawing/2014/main" val="1635677424"/>
                    </a:ext>
                  </a:extLst>
                </a:gridCol>
              </a:tblGrid>
              <a:tr h="294640">
                <a:tc>
                  <a:txBody>
                    <a:bodyPr/>
                    <a:lstStyle/>
                    <a:p>
                      <a:r>
                        <a:rPr lang="en-MY" dirty="0"/>
                        <a:t>Grade</a:t>
                      </a:r>
                    </a:p>
                  </a:txBody>
                  <a:tcPr/>
                </a:tc>
                <a:tc>
                  <a:txBody>
                    <a:bodyPr/>
                    <a:lstStyle/>
                    <a:p>
                      <a:r>
                        <a:rPr lang="en-MY" dirty="0"/>
                        <a:t>Frequency</a:t>
                      </a:r>
                    </a:p>
                  </a:txBody>
                  <a:tcPr/>
                </a:tc>
                <a:extLst>
                  <a:ext uri="{0D108BD9-81ED-4DB2-BD59-A6C34878D82A}">
                    <a16:rowId xmlns:a16="http://schemas.microsoft.com/office/drawing/2014/main" val="2697094522"/>
                  </a:ext>
                </a:extLst>
              </a:tr>
              <a:tr h="370840">
                <a:tc>
                  <a:txBody>
                    <a:bodyPr/>
                    <a:lstStyle/>
                    <a:p>
                      <a:pPr algn="ctr"/>
                      <a:r>
                        <a:rPr lang="en-MY" dirty="0"/>
                        <a:t>A</a:t>
                      </a:r>
                    </a:p>
                  </a:txBody>
                  <a:tcPr/>
                </a:tc>
                <a:tc>
                  <a:txBody>
                    <a:bodyPr/>
                    <a:lstStyle/>
                    <a:p>
                      <a:pPr algn="ctr"/>
                      <a:r>
                        <a:rPr lang="en-MY" dirty="0"/>
                        <a:t>15</a:t>
                      </a:r>
                    </a:p>
                  </a:txBody>
                  <a:tcPr/>
                </a:tc>
                <a:extLst>
                  <a:ext uri="{0D108BD9-81ED-4DB2-BD59-A6C34878D82A}">
                    <a16:rowId xmlns:a16="http://schemas.microsoft.com/office/drawing/2014/main" val="380089197"/>
                  </a:ext>
                </a:extLst>
              </a:tr>
              <a:tr h="370840">
                <a:tc>
                  <a:txBody>
                    <a:bodyPr/>
                    <a:lstStyle/>
                    <a:p>
                      <a:pPr algn="ctr"/>
                      <a:r>
                        <a:rPr lang="en-MY" dirty="0"/>
                        <a:t>B</a:t>
                      </a:r>
                    </a:p>
                  </a:txBody>
                  <a:tcPr/>
                </a:tc>
                <a:tc>
                  <a:txBody>
                    <a:bodyPr/>
                    <a:lstStyle/>
                    <a:p>
                      <a:pPr algn="ctr"/>
                      <a:r>
                        <a:rPr lang="en-MY" dirty="0"/>
                        <a:t>10</a:t>
                      </a:r>
                    </a:p>
                  </a:txBody>
                  <a:tcPr/>
                </a:tc>
                <a:extLst>
                  <a:ext uri="{0D108BD9-81ED-4DB2-BD59-A6C34878D82A}">
                    <a16:rowId xmlns:a16="http://schemas.microsoft.com/office/drawing/2014/main" val="593424945"/>
                  </a:ext>
                </a:extLst>
              </a:tr>
              <a:tr h="370840">
                <a:tc>
                  <a:txBody>
                    <a:bodyPr/>
                    <a:lstStyle/>
                    <a:p>
                      <a:pPr algn="ctr"/>
                      <a:r>
                        <a:rPr lang="en-MY" dirty="0"/>
                        <a:t>C</a:t>
                      </a:r>
                    </a:p>
                  </a:txBody>
                  <a:tcPr/>
                </a:tc>
                <a:tc>
                  <a:txBody>
                    <a:bodyPr/>
                    <a:lstStyle/>
                    <a:p>
                      <a:pPr algn="ctr"/>
                      <a:r>
                        <a:rPr lang="en-MY" dirty="0"/>
                        <a:t>5</a:t>
                      </a:r>
                    </a:p>
                  </a:txBody>
                  <a:tcPr/>
                </a:tc>
                <a:extLst>
                  <a:ext uri="{0D108BD9-81ED-4DB2-BD59-A6C34878D82A}">
                    <a16:rowId xmlns:a16="http://schemas.microsoft.com/office/drawing/2014/main" val="3164179923"/>
                  </a:ext>
                </a:extLst>
              </a:tr>
              <a:tr h="370840">
                <a:tc>
                  <a:txBody>
                    <a:bodyPr/>
                    <a:lstStyle/>
                    <a:p>
                      <a:pPr algn="ctr"/>
                      <a:r>
                        <a:rPr lang="en-MY" dirty="0"/>
                        <a:t>Total</a:t>
                      </a:r>
                    </a:p>
                  </a:txBody>
                  <a:tcPr/>
                </a:tc>
                <a:tc>
                  <a:txBody>
                    <a:bodyPr/>
                    <a:lstStyle/>
                    <a:p>
                      <a:pPr algn="ctr"/>
                      <a:r>
                        <a:rPr lang="en-MY" dirty="0"/>
                        <a:t>30</a:t>
                      </a:r>
                    </a:p>
                  </a:txBody>
                  <a:tcPr/>
                </a:tc>
                <a:extLst>
                  <a:ext uri="{0D108BD9-81ED-4DB2-BD59-A6C34878D82A}">
                    <a16:rowId xmlns:a16="http://schemas.microsoft.com/office/drawing/2014/main" val="3853972194"/>
                  </a:ext>
                </a:extLst>
              </a:tr>
            </a:tbl>
          </a:graphicData>
        </a:graphic>
      </p:graphicFrame>
    </p:spTree>
    <p:extLst>
      <p:ext uri="{BB962C8B-B14F-4D97-AF65-F5344CB8AC3E}">
        <p14:creationId xmlns:p14="http://schemas.microsoft.com/office/powerpoint/2010/main" val="37052315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CEEF6229-CBB1-4221-A8EE-C0A1996D75EB}"/>
              </a:ext>
            </a:extLst>
          </p:cNvPr>
          <p:cNvSpPr txBox="1">
            <a:spLocks/>
          </p:cNvSpPr>
          <p:nvPr/>
        </p:nvSpPr>
        <p:spPr>
          <a:xfrm>
            <a:off x="533400" y="304800"/>
            <a:ext cx="4800600" cy="713349"/>
          </a:xfrm>
          <a:prstGeom prst="rect">
            <a:avLst/>
          </a:prstGeom>
          <a:solidFill>
            <a:schemeClr val="accent1">
              <a:lumMod val="40000"/>
              <a:lumOff val="60000"/>
            </a:schemeClr>
          </a:solidFill>
        </p:spPr>
        <p:txBody>
          <a:bodyPr>
            <a:normAutofit fontScale="85000" lnSpcReduction="1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2.1 Relative Frequency Distribution</a:t>
            </a:r>
          </a:p>
        </p:txBody>
      </p:sp>
      <p:sp>
        <p:nvSpPr>
          <p:cNvPr id="3" name="Rectangle 4">
            <a:extLst>
              <a:ext uri="{FF2B5EF4-FFF2-40B4-BE49-F238E27FC236}">
                <a16:creationId xmlns:a16="http://schemas.microsoft.com/office/drawing/2014/main" id="{9AFD14E1-1CD6-4F45-B588-386C0FAC2025}"/>
              </a:ext>
            </a:extLst>
          </p:cNvPr>
          <p:cNvSpPr>
            <a:spLocks noChangeArrowheads="1"/>
          </p:cNvSpPr>
          <p:nvPr/>
        </p:nvSpPr>
        <p:spPr bwMode="auto">
          <a:xfrm>
            <a:off x="685800" y="1295400"/>
            <a:ext cx="33528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Times New Roman" pitchFamily="18" charset="0"/>
                <a:ea typeface="Calibri" pitchFamily="34" charset="0"/>
                <a:cs typeface="Times New Roman" pitchFamily="18" charset="0"/>
              </a:rPr>
              <a:t>Relative frequency of a category</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Times New Roman" pitchFamily="18" charset="0"/>
                <a:ea typeface="Calibri" pitchFamily="34" charset="0"/>
                <a:cs typeface="Times New Roman" pitchFamily="18" charset="0"/>
              </a:rPr>
              <a:t> = </a:t>
            </a:r>
            <a:r>
              <a:rPr kumimoji="0" lang="en-US" b="1" i="0" u="sng" strike="noStrike" cap="none" normalizeH="0" baseline="0" dirty="0">
                <a:ln>
                  <a:noFill/>
                </a:ln>
                <a:effectLst/>
                <a:latin typeface="Times New Roman" pitchFamily="18" charset="0"/>
                <a:ea typeface="Calibri" pitchFamily="34" charset="0"/>
                <a:cs typeface="Times New Roman" pitchFamily="18" charset="0"/>
              </a:rPr>
              <a:t>Frequency of that Categories </a:t>
            </a:r>
            <a:br>
              <a:rPr kumimoji="0" lang="en-US" b="1" i="0" u="none" strike="noStrike" cap="none" normalizeH="0" baseline="0" dirty="0">
                <a:ln>
                  <a:noFill/>
                </a:ln>
                <a:effectLst/>
                <a:latin typeface="Times New Roman" pitchFamily="18" charset="0"/>
                <a:ea typeface="Calibri" pitchFamily="34" charset="0"/>
                <a:cs typeface="Times New Roman" pitchFamily="18" charset="0"/>
              </a:rPr>
            </a:br>
            <a:r>
              <a:rPr kumimoji="0" lang="en-US" b="1" i="0" u="none" strike="noStrike" cap="none" normalizeH="0" baseline="0" dirty="0">
                <a:ln>
                  <a:noFill/>
                </a:ln>
                <a:effectLst/>
                <a:latin typeface="Times New Roman" pitchFamily="18" charset="0"/>
                <a:ea typeface="Calibri" pitchFamily="34" charset="0"/>
                <a:cs typeface="Times New Roman" pitchFamily="18" charset="0"/>
              </a:rPr>
              <a:t>       Sum</a:t>
            </a:r>
            <a:r>
              <a:rPr kumimoji="0" lang="en-US" b="1" i="0" u="none" strike="noStrike" cap="none" normalizeH="0" dirty="0">
                <a:ln>
                  <a:noFill/>
                </a:ln>
                <a:effectLst/>
                <a:latin typeface="Times New Roman" pitchFamily="18" charset="0"/>
                <a:ea typeface="Calibri" pitchFamily="34" charset="0"/>
                <a:cs typeface="Times New Roman" pitchFamily="18" charset="0"/>
              </a:rPr>
              <a:t> of all Frequency</a:t>
            </a:r>
            <a:r>
              <a:rPr kumimoji="0" lang="en-US" b="1" i="0" u="none" strike="noStrike" cap="none" normalizeH="0" baseline="0" dirty="0">
                <a:ln>
                  <a:noFill/>
                </a:ln>
                <a:effectLst/>
                <a:latin typeface="Times New Roman" pitchFamily="18" charset="0"/>
                <a:ea typeface="Calibri" pitchFamily="34" charset="0"/>
                <a:cs typeface="Times New Roman" pitchFamily="18" charset="0"/>
              </a:rPr>
              <a:t>  </a:t>
            </a:r>
            <a:endParaRPr kumimoji="0" lang="en-US" b="1" i="0" u="none" strike="noStrike" cap="none" normalizeH="0" baseline="0" dirty="0">
              <a:ln>
                <a:noFill/>
              </a:ln>
              <a:effectLst/>
              <a:latin typeface="Arial" pitchFamily="34" charset="0"/>
              <a:cs typeface="Arial" pitchFamily="34" charset="0"/>
            </a:endParaRPr>
          </a:p>
        </p:txBody>
      </p:sp>
      <p:sp>
        <p:nvSpPr>
          <p:cNvPr id="4" name="Rectangle 4">
            <a:extLst>
              <a:ext uri="{FF2B5EF4-FFF2-40B4-BE49-F238E27FC236}">
                <a16:creationId xmlns:a16="http://schemas.microsoft.com/office/drawing/2014/main" id="{C3631CFB-6544-4E8A-A6CC-D224E42B5EA3}"/>
              </a:ext>
            </a:extLst>
          </p:cNvPr>
          <p:cNvSpPr>
            <a:spLocks noChangeArrowheads="1"/>
          </p:cNvSpPr>
          <p:nvPr/>
        </p:nvSpPr>
        <p:spPr bwMode="auto">
          <a:xfrm>
            <a:off x="627579" y="3462126"/>
            <a:ext cx="3715821" cy="11387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Times New Roman" pitchFamily="18" charset="0"/>
                <a:ea typeface="Calibri" pitchFamily="34" charset="0"/>
                <a:cs typeface="Times New Roman" pitchFamily="18" charset="0"/>
              </a:rPr>
              <a:t>Relative Percentage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Times New Roman" pitchFamily="18" charset="0"/>
                <a:ea typeface="Calibri" pitchFamily="34" charset="0"/>
                <a:cs typeface="Times New Roman" pitchFamily="18" charset="0"/>
              </a:rPr>
              <a:t>=</a:t>
            </a:r>
            <a:r>
              <a:rPr kumimoji="0" lang="en-US" sz="2000" b="1" i="0" u="none" strike="noStrike" cap="none" normalizeH="0" dirty="0">
                <a:ln>
                  <a:noFill/>
                </a:ln>
                <a:effectLst/>
                <a:latin typeface="Times New Roman" pitchFamily="18" charset="0"/>
                <a:ea typeface="Calibri" pitchFamily="34" charset="0"/>
                <a:cs typeface="Times New Roman" pitchFamily="18" charset="0"/>
              </a:rPr>
              <a:t> </a:t>
            </a:r>
            <a:r>
              <a:rPr kumimoji="0" lang="en-US" sz="2000" b="1" i="0" u="none" strike="noStrike" cap="none" normalizeH="0" baseline="0" dirty="0">
                <a:ln>
                  <a:noFill/>
                </a:ln>
                <a:effectLst/>
                <a:latin typeface="Times New Roman" pitchFamily="18" charset="0"/>
                <a:ea typeface="Calibri" pitchFamily="34" charset="0"/>
                <a:cs typeface="Times New Roman" pitchFamily="18" charset="0"/>
              </a:rPr>
              <a:t>Relative frequency </a:t>
            </a:r>
            <a:r>
              <a:rPr kumimoji="0" lang="en-US" sz="2000" b="1" i="0" u="none" strike="noStrike" cap="none" normalizeH="0" dirty="0">
                <a:ln>
                  <a:noFill/>
                </a:ln>
                <a:effectLst/>
                <a:latin typeface="Times New Roman" pitchFamily="18" charset="0"/>
                <a:ea typeface="Calibri" pitchFamily="34" charset="0"/>
                <a:cs typeface="Times New Roman" pitchFamily="18" charset="0"/>
              </a:rPr>
              <a:t> </a:t>
            </a:r>
            <a:r>
              <a:rPr kumimoji="0" lang="en-US" sz="2000" b="1" i="0" u="none" strike="noStrike" cap="none" normalizeH="0" dirty="0">
                <a:ln>
                  <a:noFill/>
                </a:ln>
                <a:effectLst/>
                <a:ea typeface="Calibri" pitchFamily="34" charset="0"/>
                <a:cs typeface="Times New Roman" pitchFamily="18" charset="0"/>
              </a:rPr>
              <a:t>x </a:t>
            </a:r>
            <a:r>
              <a:rPr kumimoji="0" lang="en-US" sz="2000" b="1" i="0" u="none" strike="noStrike" cap="none" normalizeH="0" dirty="0">
                <a:ln>
                  <a:noFill/>
                </a:ln>
                <a:effectLst/>
                <a:latin typeface="Times New Roman" pitchFamily="18" charset="0"/>
                <a:ea typeface="Calibri" pitchFamily="34" charset="0"/>
                <a:cs typeface="Times New Roman" pitchFamily="18" charset="0"/>
              </a:rPr>
              <a:t>100%</a:t>
            </a:r>
            <a:endParaRPr kumimoji="0" lang="en-US" sz="2000" b="1" i="0" u="none" strike="noStrike" cap="none" normalizeH="0" baseline="0" dirty="0">
              <a:ln>
                <a:noFill/>
              </a:ln>
              <a:effectLst/>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accent2">
                    <a:lumMod val="60000"/>
                    <a:lumOff val="40000"/>
                  </a:schemeClr>
                </a:solidFill>
                <a:effectLst/>
                <a:latin typeface="Times New Roman" pitchFamily="18" charset="0"/>
                <a:ea typeface="Calibri" pitchFamily="34" charset="0"/>
                <a:cs typeface="Times New Roman" pitchFamily="18" charset="0"/>
              </a:rPr>
              <a:t> </a:t>
            </a:r>
            <a:endParaRPr kumimoji="0" lang="en-US" sz="2800" b="0" i="0" u="none" strike="noStrike" cap="none" normalizeH="0" baseline="0" dirty="0">
              <a:ln>
                <a:noFill/>
              </a:ln>
              <a:solidFill>
                <a:schemeClr val="accent2">
                  <a:lumMod val="60000"/>
                  <a:lumOff val="40000"/>
                </a:schemeClr>
              </a:solidFill>
              <a:effectLst/>
              <a:latin typeface="Arial" pitchFamily="34" charset="0"/>
              <a:cs typeface="Arial" pitchFamily="34" charset="0"/>
            </a:endParaRPr>
          </a:p>
        </p:txBody>
      </p:sp>
      <p:sp>
        <p:nvSpPr>
          <p:cNvPr id="5" name="Title 7">
            <a:extLst>
              <a:ext uri="{FF2B5EF4-FFF2-40B4-BE49-F238E27FC236}">
                <a16:creationId xmlns:a16="http://schemas.microsoft.com/office/drawing/2014/main" id="{43ACE882-782B-48A0-9E23-D7B6235E4FFD}"/>
              </a:ext>
            </a:extLst>
          </p:cNvPr>
          <p:cNvSpPr txBox="1">
            <a:spLocks/>
          </p:cNvSpPr>
          <p:nvPr/>
        </p:nvSpPr>
        <p:spPr>
          <a:xfrm>
            <a:off x="551378" y="2495981"/>
            <a:ext cx="5316021" cy="713349"/>
          </a:xfrm>
          <a:prstGeom prst="rect">
            <a:avLst/>
          </a:prstGeom>
          <a:solidFill>
            <a:schemeClr val="accent1">
              <a:lumMod val="40000"/>
              <a:lumOff val="60000"/>
            </a:schemeClr>
          </a:solidFill>
        </p:spPr>
        <p:txBody>
          <a:bodyPr>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2.2 Relative Percentage Distribution</a:t>
            </a:r>
          </a:p>
        </p:txBody>
      </p:sp>
      <p:graphicFrame>
        <p:nvGraphicFramePr>
          <p:cNvPr id="7" name="Table 7">
            <a:extLst>
              <a:ext uri="{FF2B5EF4-FFF2-40B4-BE49-F238E27FC236}">
                <a16:creationId xmlns:a16="http://schemas.microsoft.com/office/drawing/2014/main" id="{AE23FC3A-EF65-494B-9A4F-41CADB437804}"/>
              </a:ext>
            </a:extLst>
          </p:cNvPr>
          <p:cNvGraphicFramePr>
            <a:graphicFrameLocks noGrp="1"/>
          </p:cNvGraphicFramePr>
          <p:nvPr>
            <p:extLst>
              <p:ext uri="{D42A27DB-BD31-4B8C-83A1-F6EECF244321}">
                <p14:modId xmlns:p14="http://schemas.microsoft.com/office/powerpoint/2010/main" val="3457624048"/>
              </p:ext>
            </p:extLst>
          </p:nvPr>
        </p:nvGraphicFramePr>
        <p:xfrm>
          <a:off x="627579" y="4191000"/>
          <a:ext cx="6096000" cy="21234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156119039"/>
                    </a:ext>
                  </a:extLst>
                </a:gridCol>
                <a:gridCol w="1524000">
                  <a:extLst>
                    <a:ext uri="{9D8B030D-6E8A-4147-A177-3AD203B41FA5}">
                      <a16:colId xmlns:a16="http://schemas.microsoft.com/office/drawing/2014/main" val="1635677424"/>
                    </a:ext>
                  </a:extLst>
                </a:gridCol>
                <a:gridCol w="1524000">
                  <a:extLst>
                    <a:ext uri="{9D8B030D-6E8A-4147-A177-3AD203B41FA5}">
                      <a16:colId xmlns:a16="http://schemas.microsoft.com/office/drawing/2014/main" val="3143169969"/>
                    </a:ext>
                  </a:extLst>
                </a:gridCol>
                <a:gridCol w="1524000">
                  <a:extLst>
                    <a:ext uri="{9D8B030D-6E8A-4147-A177-3AD203B41FA5}">
                      <a16:colId xmlns:a16="http://schemas.microsoft.com/office/drawing/2014/main" val="4019773157"/>
                    </a:ext>
                  </a:extLst>
                </a:gridCol>
              </a:tblGrid>
              <a:tr h="370840">
                <a:tc>
                  <a:txBody>
                    <a:bodyPr/>
                    <a:lstStyle/>
                    <a:p>
                      <a:r>
                        <a:rPr lang="en-MY" dirty="0"/>
                        <a:t>Grade</a:t>
                      </a:r>
                    </a:p>
                  </a:txBody>
                  <a:tcPr/>
                </a:tc>
                <a:tc>
                  <a:txBody>
                    <a:bodyPr/>
                    <a:lstStyle/>
                    <a:p>
                      <a:r>
                        <a:rPr lang="en-MY" dirty="0"/>
                        <a:t>Frequency</a:t>
                      </a:r>
                    </a:p>
                  </a:txBody>
                  <a:tcPr/>
                </a:tc>
                <a:tc>
                  <a:txBody>
                    <a:bodyPr/>
                    <a:lstStyle/>
                    <a:p>
                      <a:r>
                        <a:rPr lang="en-MY" dirty="0"/>
                        <a:t>Relative frequency</a:t>
                      </a:r>
                    </a:p>
                  </a:txBody>
                  <a:tcPr/>
                </a:tc>
                <a:tc>
                  <a:txBody>
                    <a:bodyPr/>
                    <a:lstStyle/>
                    <a:p>
                      <a:r>
                        <a:rPr lang="en-MY" dirty="0"/>
                        <a:t>Relative percentage</a:t>
                      </a:r>
                    </a:p>
                  </a:txBody>
                  <a:tcPr/>
                </a:tc>
                <a:extLst>
                  <a:ext uri="{0D108BD9-81ED-4DB2-BD59-A6C34878D82A}">
                    <a16:rowId xmlns:a16="http://schemas.microsoft.com/office/drawing/2014/main" val="2697094522"/>
                  </a:ext>
                </a:extLst>
              </a:tr>
              <a:tr h="370840">
                <a:tc>
                  <a:txBody>
                    <a:bodyPr/>
                    <a:lstStyle/>
                    <a:p>
                      <a:pPr algn="ctr"/>
                      <a:r>
                        <a:rPr lang="en-MY" dirty="0"/>
                        <a:t>A</a:t>
                      </a:r>
                    </a:p>
                  </a:txBody>
                  <a:tcPr/>
                </a:tc>
                <a:tc>
                  <a:txBody>
                    <a:bodyPr/>
                    <a:lstStyle/>
                    <a:p>
                      <a:pPr algn="ctr"/>
                      <a:r>
                        <a:rPr lang="en-MY" dirty="0"/>
                        <a:t>15</a:t>
                      </a:r>
                    </a:p>
                  </a:txBody>
                  <a:tcPr/>
                </a:tc>
                <a:tc>
                  <a:txBody>
                    <a:bodyPr/>
                    <a:lstStyle/>
                    <a:p>
                      <a:pPr algn="ctr"/>
                      <a:r>
                        <a:rPr lang="en-MY" dirty="0"/>
                        <a:t>15/30=0.5</a:t>
                      </a:r>
                    </a:p>
                  </a:txBody>
                  <a:tcPr/>
                </a:tc>
                <a:tc>
                  <a:txBody>
                    <a:bodyPr/>
                    <a:lstStyle/>
                    <a:p>
                      <a:pPr algn="ctr"/>
                      <a:r>
                        <a:rPr lang="en-MY" dirty="0"/>
                        <a:t>50%</a:t>
                      </a:r>
                    </a:p>
                  </a:txBody>
                  <a:tcPr/>
                </a:tc>
                <a:extLst>
                  <a:ext uri="{0D108BD9-81ED-4DB2-BD59-A6C34878D82A}">
                    <a16:rowId xmlns:a16="http://schemas.microsoft.com/office/drawing/2014/main" val="380089197"/>
                  </a:ext>
                </a:extLst>
              </a:tr>
              <a:tr h="370840">
                <a:tc>
                  <a:txBody>
                    <a:bodyPr/>
                    <a:lstStyle/>
                    <a:p>
                      <a:pPr algn="ctr"/>
                      <a:r>
                        <a:rPr lang="en-MY" dirty="0"/>
                        <a:t>B</a:t>
                      </a:r>
                    </a:p>
                  </a:txBody>
                  <a:tcPr/>
                </a:tc>
                <a:tc>
                  <a:txBody>
                    <a:bodyPr/>
                    <a:lstStyle/>
                    <a:p>
                      <a:pPr algn="ctr"/>
                      <a:r>
                        <a:rPr lang="en-MY" dirty="0"/>
                        <a:t>10</a:t>
                      </a:r>
                    </a:p>
                  </a:txBody>
                  <a:tcPr/>
                </a:tc>
                <a:tc>
                  <a:txBody>
                    <a:bodyPr/>
                    <a:lstStyle/>
                    <a:p>
                      <a:pPr algn="ctr"/>
                      <a:r>
                        <a:rPr lang="en-MY" dirty="0"/>
                        <a:t>10/30=0.33</a:t>
                      </a:r>
                    </a:p>
                  </a:txBody>
                  <a:tcPr/>
                </a:tc>
                <a:tc>
                  <a:txBody>
                    <a:bodyPr/>
                    <a:lstStyle/>
                    <a:p>
                      <a:pPr algn="ctr"/>
                      <a:r>
                        <a:rPr lang="en-MY" dirty="0"/>
                        <a:t>33%</a:t>
                      </a:r>
                    </a:p>
                  </a:txBody>
                  <a:tcPr/>
                </a:tc>
                <a:extLst>
                  <a:ext uri="{0D108BD9-81ED-4DB2-BD59-A6C34878D82A}">
                    <a16:rowId xmlns:a16="http://schemas.microsoft.com/office/drawing/2014/main" val="593424945"/>
                  </a:ext>
                </a:extLst>
              </a:tr>
              <a:tr h="370840">
                <a:tc>
                  <a:txBody>
                    <a:bodyPr/>
                    <a:lstStyle/>
                    <a:p>
                      <a:pPr algn="ctr"/>
                      <a:r>
                        <a:rPr lang="en-MY" dirty="0"/>
                        <a:t>C</a:t>
                      </a:r>
                    </a:p>
                  </a:txBody>
                  <a:tcPr/>
                </a:tc>
                <a:tc>
                  <a:txBody>
                    <a:bodyPr/>
                    <a:lstStyle/>
                    <a:p>
                      <a:pPr algn="ctr"/>
                      <a:r>
                        <a:rPr lang="en-MY" dirty="0"/>
                        <a:t>5</a:t>
                      </a:r>
                    </a:p>
                  </a:txBody>
                  <a:tcPr/>
                </a:tc>
                <a:tc>
                  <a:txBody>
                    <a:bodyPr/>
                    <a:lstStyle/>
                    <a:p>
                      <a:pPr algn="ctr"/>
                      <a:r>
                        <a:rPr lang="en-MY" dirty="0"/>
                        <a:t>5/30=0.17</a:t>
                      </a:r>
                    </a:p>
                  </a:txBody>
                  <a:tcPr/>
                </a:tc>
                <a:tc>
                  <a:txBody>
                    <a:bodyPr/>
                    <a:lstStyle/>
                    <a:p>
                      <a:pPr algn="ctr"/>
                      <a:r>
                        <a:rPr lang="en-MY" dirty="0"/>
                        <a:t>17%</a:t>
                      </a:r>
                    </a:p>
                  </a:txBody>
                  <a:tcPr/>
                </a:tc>
                <a:extLst>
                  <a:ext uri="{0D108BD9-81ED-4DB2-BD59-A6C34878D82A}">
                    <a16:rowId xmlns:a16="http://schemas.microsoft.com/office/drawing/2014/main" val="3164179923"/>
                  </a:ext>
                </a:extLst>
              </a:tr>
              <a:tr h="370840">
                <a:tc>
                  <a:txBody>
                    <a:bodyPr/>
                    <a:lstStyle/>
                    <a:p>
                      <a:pPr algn="ctr"/>
                      <a:r>
                        <a:rPr lang="en-MY" dirty="0"/>
                        <a:t>Total</a:t>
                      </a:r>
                    </a:p>
                  </a:txBody>
                  <a:tcPr/>
                </a:tc>
                <a:tc>
                  <a:txBody>
                    <a:bodyPr/>
                    <a:lstStyle/>
                    <a:p>
                      <a:pPr algn="ctr"/>
                      <a:r>
                        <a:rPr lang="en-MY" dirty="0"/>
                        <a:t>30</a:t>
                      </a:r>
                    </a:p>
                  </a:txBody>
                  <a:tcPr/>
                </a:tc>
                <a:tc>
                  <a:txBody>
                    <a:bodyPr/>
                    <a:lstStyle/>
                    <a:p>
                      <a:pPr algn="ctr"/>
                      <a:r>
                        <a:rPr lang="en-MY" dirty="0"/>
                        <a:t>1</a:t>
                      </a:r>
                    </a:p>
                  </a:txBody>
                  <a:tcPr/>
                </a:tc>
                <a:tc>
                  <a:txBody>
                    <a:bodyPr/>
                    <a:lstStyle/>
                    <a:p>
                      <a:pPr algn="ctr"/>
                      <a:r>
                        <a:rPr lang="en-MY" dirty="0"/>
                        <a:t>100%</a:t>
                      </a:r>
                    </a:p>
                  </a:txBody>
                  <a:tcPr/>
                </a:tc>
                <a:extLst>
                  <a:ext uri="{0D108BD9-81ED-4DB2-BD59-A6C34878D82A}">
                    <a16:rowId xmlns:a16="http://schemas.microsoft.com/office/drawing/2014/main" val="3853972194"/>
                  </a:ext>
                </a:extLst>
              </a:tr>
            </a:tbl>
          </a:graphicData>
        </a:graphic>
      </p:graphicFrame>
    </p:spTree>
    <p:extLst>
      <p:ext uri="{BB962C8B-B14F-4D97-AF65-F5344CB8AC3E}">
        <p14:creationId xmlns:p14="http://schemas.microsoft.com/office/powerpoint/2010/main" val="77626590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CF632130-F65D-46A6-AE89-0900D4965829}"/>
              </a:ext>
            </a:extLst>
          </p:cNvPr>
          <p:cNvSpPr txBox="1">
            <a:spLocks/>
          </p:cNvSpPr>
          <p:nvPr/>
        </p:nvSpPr>
        <p:spPr>
          <a:xfrm>
            <a:off x="381000" y="304800"/>
            <a:ext cx="1905000" cy="713349"/>
          </a:xfrm>
          <a:prstGeom prst="rect">
            <a:avLst/>
          </a:prstGeom>
          <a:solidFill>
            <a:schemeClr val="accent1">
              <a:lumMod val="40000"/>
              <a:lumOff val="60000"/>
            </a:schemeClr>
          </a:solidFill>
          <a:ln>
            <a:solidFill>
              <a:srgbClr val="FF0000"/>
            </a:solidFill>
          </a:ln>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Exercise 2</a:t>
            </a:r>
          </a:p>
        </p:txBody>
      </p:sp>
      <p:pic>
        <p:nvPicPr>
          <p:cNvPr id="10" name="Picture 2">
            <a:extLst>
              <a:ext uri="{FF2B5EF4-FFF2-40B4-BE49-F238E27FC236}">
                <a16:creationId xmlns:a16="http://schemas.microsoft.com/office/drawing/2014/main" id="{EA6D984A-7DF1-4B78-B874-66CF0F5D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5" t="30281" r="33823" b="28348"/>
          <a:stretch/>
        </p:blipFill>
        <p:spPr bwMode="auto">
          <a:xfrm>
            <a:off x="381000" y="1219200"/>
            <a:ext cx="7315200" cy="343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4335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FCFD9830-5686-47D2-B3EF-A27C5B93A8DB}"/>
              </a:ext>
            </a:extLst>
          </p:cNvPr>
          <p:cNvSpPr txBox="1">
            <a:spLocks/>
          </p:cNvSpPr>
          <p:nvPr/>
        </p:nvSpPr>
        <p:spPr>
          <a:xfrm>
            <a:off x="531628" y="685800"/>
            <a:ext cx="3911600" cy="713349"/>
          </a:xfrm>
          <a:prstGeom prst="rect">
            <a:avLst/>
          </a:prstGeom>
          <a:solidFill>
            <a:schemeClr val="accent1">
              <a:lumMod val="40000"/>
              <a:lumOff val="60000"/>
            </a:schemeClr>
          </a:solidFill>
          <a:ln>
            <a:solidFill>
              <a:srgbClr val="FF0000"/>
            </a:solidFill>
          </a:ln>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3. Charts and Diagram</a:t>
            </a:r>
          </a:p>
        </p:txBody>
      </p:sp>
      <p:sp>
        <p:nvSpPr>
          <p:cNvPr id="8" name="Content Placeholder 7">
            <a:extLst>
              <a:ext uri="{FF2B5EF4-FFF2-40B4-BE49-F238E27FC236}">
                <a16:creationId xmlns:a16="http://schemas.microsoft.com/office/drawing/2014/main" id="{58050E3F-2D4C-431B-B58D-91BF23CA7EA1}"/>
              </a:ext>
            </a:extLst>
          </p:cNvPr>
          <p:cNvSpPr txBox="1">
            <a:spLocks noGrp="1"/>
          </p:cNvSpPr>
          <p:nvPr>
            <p:ph sz="quarter" idx="1"/>
          </p:nvPr>
        </p:nvSpPr>
        <p:spPr>
          <a:xfrm>
            <a:off x="531628" y="1981200"/>
            <a:ext cx="6629400" cy="2554545"/>
          </a:xfrm>
          <a:prstGeom prst="rect">
            <a:avLst/>
          </a:prstGeom>
          <a:solidFill>
            <a:schemeClr val="accent5">
              <a:lumMod val="60000"/>
              <a:lumOff val="40000"/>
            </a:schemeClr>
          </a:solidFill>
        </p:spPr>
        <p:txBody>
          <a:bodyPr wrap="square" rtlCol="0">
            <a:spAutoFit/>
          </a:bodyPr>
          <a:lstStyle/>
          <a:p>
            <a:pPr marL="514350" indent="-514350">
              <a:buFont typeface="+mj-lt"/>
              <a:buAutoNum type="alphaLcParenR"/>
            </a:pPr>
            <a:r>
              <a:rPr lang="en-MY" sz="2800" dirty="0"/>
              <a:t>Simple Bar Chart</a:t>
            </a:r>
          </a:p>
          <a:p>
            <a:pPr marL="514350" indent="-514350">
              <a:buFont typeface="+mj-lt"/>
              <a:buAutoNum type="alphaLcParenR"/>
            </a:pPr>
            <a:r>
              <a:rPr lang="en-MY" sz="2800" dirty="0"/>
              <a:t>Multiple Bar Chart</a:t>
            </a:r>
          </a:p>
          <a:p>
            <a:pPr marL="514350" indent="-514350">
              <a:buFont typeface="+mj-lt"/>
              <a:buAutoNum type="alphaLcParenR"/>
            </a:pPr>
            <a:r>
              <a:rPr lang="en-MY" sz="2800" dirty="0"/>
              <a:t>Component Bar Chart</a:t>
            </a:r>
          </a:p>
          <a:p>
            <a:pPr marL="514350" indent="-514350">
              <a:buFont typeface="+mj-lt"/>
              <a:buAutoNum type="alphaLcParenR"/>
            </a:pPr>
            <a:r>
              <a:rPr lang="en-MY" sz="2800" dirty="0"/>
              <a:t>Percentage Component Bar Chart</a:t>
            </a:r>
          </a:p>
          <a:p>
            <a:pPr marL="514350" indent="-514350">
              <a:buFont typeface="+mj-lt"/>
              <a:buAutoNum type="alphaLcParenR"/>
            </a:pPr>
            <a:r>
              <a:rPr lang="en-MY" sz="2800" dirty="0"/>
              <a:t>Pie Chart</a:t>
            </a:r>
          </a:p>
        </p:txBody>
      </p:sp>
    </p:spTree>
    <p:extLst>
      <p:ext uri="{BB962C8B-B14F-4D97-AF65-F5344CB8AC3E}">
        <p14:creationId xmlns:p14="http://schemas.microsoft.com/office/powerpoint/2010/main" val="399556738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11E33B51-5582-4D7E-87B2-9E68EFBBAE4E}"/>
              </a:ext>
            </a:extLst>
          </p:cNvPr>
          <p:cNvSpPr txBox="1">
            <a:spLocks/>
          </p:cNvSpPr>
          <p:nvPr/>
        </p:nvSpPr>
        <p:spPr>
          <a:xfrm>
            <a:off x="491334" y="838200"/>
            <a:ext cx="3911600" cy="713349"/>
          </a:xfrm>
          <a:prstGeom prst="rect">
            <a:avLst/>
          </a:prstGeom>
          <a:solidFill>
            <a:schemeClr val="accent1">
              <a:lumMod val="40000"/>
              <a:lumOff val="60000"/>
            </a:schemeClr>
          </a:solidFill>
          <a:ln>
            <a:solidFill>
              <a:srgbClr val="FF0000"/>
            </a:solidFill>
          </a:ln>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a. Simple Bar Chart</a:t>
            </a:r>
          </a:p>
        </p:txBody>
      </p:sp>
      <p:sp>
        <p:nvSpPr>
          <p:cNvPr id="5" name="Content Placeholder 2">
            <a:extLst>
              <a:ext uri="{FF2B5EF4-FFF2-40B4-BE49-F238E27FC236}">
                <a16:creationId xmlns:a16="http://schemas.microsoft.com/office/drawing/2014/main" id="{1B014288-BB2C-4D10-9153-A63A9F34EB86}"/>
              </a:ext>
            </a:extLst>
          </p:cNvPr>
          <p:cNvSpPr>
            <a:spLocks noGrp="1"/>
          </p:cNvSpPr>
          <p:nvPr>
            <p:ph idx="1"/>
          </p:nvPr>
        </p:nvSpPr>
        <p:spPr>
          <a:xfrm>
            <a:off x="381000" y="1295400"/>
            <a:ext cx="8002772" cy="4909259"/>
          </a:xfrm>
        </p:spPr>
        <p:txBody>
          <a:bodyPr>
            <a:normAutofit fontScale="92500" lnSpcReduction="10000"/>
          </a:bodyPr>
          <a:lstStyle/>
          <a:p>
            <a:pPr marL="0" indent="0">
              <a:buNone/>
            </a:pPr>
            <a:endParaRPr lang="en-MY" sz="3200" b="1" u="sng" dirty="0"/>
          </a:p>
          <a:p>
            <a:pPr marL="0" indent="0">
              <a:buClr>
                <a:srgbClr val="66FFFF"/>
              </a:buClr>
              <a:buNone/>
              <a:defRPr/>
            </a:pPr>
            <a:r>
              <a:rPr lang="en-US" sz="2400" b="1" dirty="0">
                <a:latin typeface="Arial" pitchFamily="34" charset="0"/>
                <a:cs typeface="Arial" pitchFamily="34" charset="0"/>
              </a:rPr>
              <a:t>*A </a:t>
            </a:r>
            <a:r>
              <a:rPr lang="en-US" sz="2400" b="1" u="sng" dirty="0">
                <a:latin typeface="Arial" pitchFamily="34" charset="0"/>
                <a:cs typeface="Arial" pitchFamily="34" charset="0"/>
              </a:rPr>
              <a:t>bar chart</a:t>
            </a:r>
            <a:r>
              <a:rPr lang="en-US" sz="2400" b="1" dirty="0">
                <a:latin typeface="Arial" pitchFamily="34" charset="0"/>
                <a:cs typeface="Arial" pitchFamily="34" charset="0"/>
              </a:rPr>
              <a:t> is used to display qualitative data contained in the contingency tables or frequency distribution. Characteristics of bar chart are as follows:</a:t>
            </a:r>
          </a:p>
          <a:p>
            <a:pPr marL="571500" indent="-571500">
              <a:buFont typeface="+mj-lt"/>
              <a:buAutoNum type="romanLcPeriod"/>
            </a:pPr>
            <a:r>
              <a:rPr lang="en-MY" sz="2400" dirty="0"/>
              <a:t>The bars are drawn where the length is proportional to the magnitude of the frequency to be represented. </a:t>
            </a:r>
          </a:p>
          <a:p>
            <a:pPr marL="571500" indent="-571500">
              <a:buFont typeface="+mj-lt"/>
              <a:buAutoNum type="romanLcPeriod"/>
            </a:pPr>
            <a:r>
              <a:rPr lang="en-MY" sz="2400" dirty="0"/>
              <a:t>The different categories of the data can be presented along horizontal or vertical axis whichever is appropriate.</a:t>
            </a:r>
          </a:p>
          <a:p>
            <a:pPr marL="571500" indent="-571500">
              <a:buFont typeface="+mj-lt"/>
              <a:buAutoNum type="romanLcPeriod"/>
            </a:pPr>
            <a:r>
              <a:rPr lang="en-MY" sz="2400" dirty="0"/>
              <a:t>Bars are separated; the gap between each bar is uniform and all the bars should be of the same width</a:t>
            </a:r>
          </a:p>
          <a:p>
            <a:pPr marL="571500" indent="-571500">
              <a:buFont typeface="+mj-lt"/>
              <a:buAutoNum type="romanLcPeriod"/>
            </a:pPr>
            <a:r>
              <a:rPr lang="en-MY" sz="2400" dirty="0"/>
              <a:t>Suitable scale must be chosen and it must start at zero</a:t>
            </a:r>
          </a:p>
          <a:p>
            <a:pPr marL="571500" indent="-571500">
              <a:buFont typeface="+mj-lt"/>
              <a:buAutoNum type="romanLcPeriod"/>
            </a:pPr>
            <a:r>
              <a:rPr lang="en-MY" sz="2400" dirty="0"/>
              <a:t>Should have title or heading to indicate the variable that is being presented.</a:t>
            </a:r>
          </a:p>
        </p:txBody>
      </p:sp>
    </p:spTree>
    <p:extLst>
      <p:ext uri="{BB962C8B-B14F-4D97-AF65-F5344CB8AC3E}">
        <p14:creationId xmlns:p14="http://schemas.microsoft.com/office/powerpoint/2010/main" val="4070076745"/>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1028" name="Rectangle 4"/>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16" name="Left Brace 15"/>
          <p:cNvSpPr/>
          <p:nvPr/>
        </p:nvSpPr>
        <p:spPr>
          <a:xfrm>
            <a:off x="2743200" y="3829050"/>
            <a:ext cx="304800" cy="228600"/>
          </a:xfrm>
          <a:prstGeom prst="leftBrace">
            <a:avLst/>
          </a:prstGeom>
          <a:solidFill>
            <a:srgbClr val="FF0000"/>
          </a:solidFill>
          <a:ln w="19050"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nvGrpSpPr>
          <p:cNvPr id="31" name="Group 30"/>
          <p:cNvGrpSpPr/>
          <p:nvPr/>
        </p:nvGrpSpPr>
        <p:grpSpPr>
          <a:xfrm>
            <a:off x="138565" y="3600451"/>
            <a:ext cx="8853035" cy="2343149"/>
            <a:chOff x="304800" y="3200400"/>
            <a:chExt cx="8686800" cy="2867025"/>
          </a:xfrm>
        </p:grpSpPr>
        <p:sp>
          <p:nvSpPr>
            <p:cNvPr id="9" name="TextBox 8"/>
            <p:cNvSpPr txBox="1"/>
            <p:nvPr/>
          </p:nvSpPr>
          <p:spPr>
            <a:xfrm>
              <a:off x="1066800" y="3200400"/>
              <a:ext cx="838200" cy="400109"/>
            </a:xfrm>
            <a:prstGeom prst="rect">
              <a:avLst/>
            </a:prstGeom>
            <a:solidFill>
              <a:schemeClr val="accent5"/>
            </a:solidFill>
          </p:spPr>
          <p:txBody>
            <a:bodyPr wrap="square" rtlCol="0">
              <a:spAutoFit/>
            </a:bodyPr>
            <a:lstStyle/>
            <a:p>
              <a:r>
                <a:rPr lang="en-US" sz="1350" b="1" dirty="0"/>
                <a:t>Title</a:t>
              </a:r>
            </a:p>
          </p:txBody>
        </p:sp>
        <p:sp>
          <p:nvSpPr>
            <p:cNvPr id="13" name="TextBox 12"/>
            <p:cNvSpPr txBox="1"/>
            <p:nvPr/>
          </p:nvSpPr>
          <p:spPr>
            <a:xfrm>
              <a:off x="381000" y="4953000"/>
              <a:ext cx="1752600" cy="954108"/>
            </a:xfrm>
            <a:prstGeom prst="rect">
              <a:avLst/>
            </a:prstGeom>
            <a:solidFill>
              <a:schemeClr val="accent5"/>
            </a:solidFill>
          </p:spPr>
          <p:txBody>
            <a:bodyPr wrap="square" rtlCol="0">
              <a:spAutoFit/>
            </a:bodyPr>
            <a:lstStyle/>
            <a:p>
              <a:r>
                <a:rPr lang="en-US" sz="1350" b="1" dirty="0"/>
                <a:t>Each interval represents </a:t>
              </a:r>
            </a:p>
            <a:p>
              <a:r>
                <a:rPr lang="en-US" sz="1350" b="1" dirty="0"/>
                <a:t>RM 2,000,000 profits</a:t>
              </a:r>
            </a:p>
          </p:txBody>
        </p:sp>
        <p:sp>
          <p:nvSpPr>
            <p:cNvPr id="14" name="TextBox 13"/>
            <p:cNvSpPr txBox="1"/>
            <p:nvPr/>
          </p:nvSpPr>
          <p:spPr>
            <a:xfrm>
              <a:off x="7391400" y="5638800"/>
              <a:ext cx="1600200" cy="400109"/>
            </a:xfrm>
            <a:prstGeom prst="rect">
              <a:avLst/>
            </a:prstGeom>
            <a:solidFill>
              <a:schemeClr val="accent5"/>
            </a:solidFill>
          </p:spPr>
          <p:txBody>
            <a:bodyPr wrap="square" rtlCol="0">
              <a:spAutoFit/>
            </a:bodyPr>
            <a:lstStyle/>
            <a:p>
              <a:r>
                <a:rPr lang="en-US" sz="1350" b="1" dirty="0"/>
                <a:t>Label of x-axis</a:t>
              </a:r>
            </a:p>
          </p:txBody>
        </p:sp>
        <p:sp>
          <p:nvSpPr>
            <p:cNvPr id="15" name="TextBox 14"/>
            <p:cNvSpPr txBox="1"/>
            <p:nvPr/>
          </p:nvSpPr>
          <p:spPr>
            <a:xfrm>
              <a:off x="304800" y="4038600"/>
              <a:ext cx="1600200" cy="400109"/>
            </a:xfrm>
            <a:prstGeom prst="rect">
              <a:avLst/>
            </a:prstGeom>
            <a:solidFill>
              <a:schemeClr val="accent5"/>
            </a:solidFill>
          </p:spPr>
          <p:txBody>
            <a:bodyPr wrap="square" rtlCol="0">
              <a:spAutoFit/>
            </a:bodyPr>
            <a:lstStyle/>
            <a:p>
              <a:r>
                <a:rPr lang="en-US" sz="1350" b="1" dirty="0"/>
                <a:t>Label of y-axis</a:t>
              </a:r>
            </a:p>
          </p:txBody>
        </p:sp>
        <p:graphicFrame>
          <p:nvGraphicFramePr>
            <p:cNvPr id="1027" name="Object 3"/>
            <p:cNvGraphicFramePr>
              <a:graphicFrameLocks noChangeAspect="1"/>
            </p:cNvGraphicFramePr>
            <p:nvPr/>
          </p:nvGraphicFramePr>
          <p:xfrm>
            <a:off x="2133600" y="3276600"/>
            <a:ext cx="4920965" cy="2790825"/>
          </p:xfrm>
          <a:graphic>
            <a:graphicData uri="http://schemas.openxmlformats.org/presentationml/2006/ole">
              <mc:AlternateContent xmlns:mc="http://schemas.openxmlformats.org/markup-compatibility/2006">
                <mc:Choice xmlns:v="urn:schemas-microsoft-com:vml" Requires="v">
                  <p:oleObj name="Chart" r:id="rId3" imgW="4114800" imgH="2333625" progId="Excel.Sheet.8">
                    <p:embed/>
                  </p:oleObj>
                </mc:Choice>
                <mc:Fallback>
                  <p:oleObj name="Chart" r:id="rId3" imgW="4114800" imgH="2333625" progId="Excel.Sheet.8">
                    <p:embed/>
                    <p:pic>
                      <p:nvPicPr>
                        <p:cNvPr id="10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276600"/>
                          <a:ext cx="4920965" cy="279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ight Arrow 16"/>
            <p:cNvSpPr/>
            <p:nvPr/>
          </p:nvSpPr>
          <p:spPr>
            <a:xfrm>
              <a:off x="2209800" y="5029200"/>
              <a:ext cx="838200" cy="495098"/>
            </a:xfrm>
            <a:prstGeom prst="rightArrow">
              <a:avLst/>
            </a:prstGeom>
            <a:solidFill>
              <a:srgbClr val="14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ight Arrow 18"/>
            <p:cNvSpPr/>
            <p:nvPr/>
          </p:nvSpPr>
          <p:spPr>
            <a:xfrm rot="10800000">
              <a:off x="6400800" y="5562600"/>
              <a:ext cx="838200" cy="495098"/>
            </a:xfrm>
            <a:prstGeom prst="rightArrow">
              <a:avLst/>
            </a:prstGeom>
            <a:solidFill>
              <a:srgbClr val="14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ight Arrow 19"/>
            <p:cNvSpPr/>
            <p:nvPr/>
          </p:nvSpPr>
          <p:spPr>
            <a:xfrm>
              <a:off x="2057400" y="3200400"/>
              <a:ext cx="838200" cy="495098"/>
            </a:xfrm>
            <a:prstGeom prst="rightArrow">
              <a:avLst/>
            </a:prstGeom>
            <a:solidFill>
              <a:srgbClr val="14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Left Brace 20"/>
            <p:cNvSpPr/>
            <p:nvPr/>
          </p:nvSpPr>
          <p:spPr>
            <a:xfrm>
              <a:off x="3048000" y="5029200"/>
              <a:ext cx="304800" cy="304800"/>
            </a:xfrm>
            <a:prstGeom prst="leftBrace">
              <a:avLst/>
            </a:prstGeom>
            <a:noFill/>
            <a:ln w="19050"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aphicFrame>
        <p:nvGraphicFramePr>
          <p:cNvPr id="23" name="Table 22"/>
          <p:cNvGraphicFramePr>
            <a:graphicFrameLocks noGrp="1"/>
          </p:cNvGraphicFramePr>
          <p:nvPr>
            <p:extLst>
              <p:ext uri="{D42A27DB-BD31-4B8C-83A1-F6EECF244321}">
                <p14:modId xmlns:p14="http://schemas.microsoft.com/office/powerpoint/2010/main" val="4288266929"/>
              </p:ext>
            </p:extLst>
          </p:nvPr>
        </p:nvGraphicFramePr>
        <p:xfrm>
          <a:off x="762001" y="2499374"/>
          <a:ext cx="5791200" cy="872476"/>
        </p:xfrm>
        <a:graphic>
          <a:graphicData uri="http://schemas.openxmlformats.org/drawingml/2006/table">
            <a:tbl>
              <a:tblPr>
                <a:tableStyleId>{5940675A-B579-460E-94D1-54222C63F5DA}</a:tableStyleId>
              </a:tblPr>
              <a:tblGrid>
                <a:gridCol w="1348636">
                  <a:extLst>
                    <a:ext uri="{9D8B030D-6E8A-4147-A177-3AD203B41FA5}">
                      <a16:colId xmlns:a16="http://schemas.microsoft.com/office/drawing/2014/main" val="20000"/>
                    </a:ext>
                  </a:extLst>
                </a:gridCol>
                <a:gridCol w="713984">
                  <a:extLst>
                    <a:ext uri="{9D8B030D-6E8A-4147-A177-3AD203B41FA5}">
                      <a16:colId xmlns:a16="http://schemas.microsoft.com/office/drawing/2014/main" val="20001"/>
                    </a:ext>
                  </a:extLst>
                </a:gridCol>
                <a:gridCol w="733132">
                  <a:extLst>
                    <a:ext uri="{9D8B030D-6E8A-4147-A177-3AD203B41FA5}">
                      <a16:colId xmlns:a16="http://schemas.microsoft.com/office/drawing/2014/main" val="20002"/>
                    </a:ext>
                  </a:extLst>
                </a:gridCol>
                <a:gridCol w="784522">
                  <a:extLst>
                    <a:ext uri="{9D8B030D-6E8A-4147-A177-3AD203B41FA5}">
                      <a16:colId xmlns:a16="http://schemas.microsoft.com/office/drawing/2014/main" val="20003"/>
                    </a:ext>
                  </a:extLst>
                </a:gridCol>
                <a:gridCol w="713202">
                  <a:extLst>
                    <a:ext uri="{9D8B030D-6E8A-4147-A177-3AD203B41FA5}">
                      <a16:colId xmlns:a16="http://schemas.microsoft.com/office/drawing/2014/main" val="20004"/>
                    </a:ext>
                  </a:extLst>
                </a:gridCol>
                <a:gridCol w="713202">
                  <a:extLst>
                    <a:ext uri="{9D8B030D-6E8A-4147-A177-3AD203B41FA5}">
                      <a16:colId xmlns:a16="http://schemas.microsoft.com/office/drawing/2014/main" val="20005"/>
                    </a:ext>
                  </a:extLst>
                </a:gridCol>
                <a:gridCol w="784522">
                  <a:extLst>
                    <a:ext uri="{9D8B030D-6E8A-4147-A177-3AD203B41FA5}">
                      <a16:colId xmlns:a16="http://schemas.microsoft.com/office/drawing/2014/main" val="20006"/>
                    </a:ext>
                  </a:extLst>
                </a:gridCol>
              </a:tblGrid>
              <a:tr h="386540">
                <a:tc>
                  <a:txBody>
                    <a:bodyPr/>
                    <a:lstStyle/>
                    <a:p>
                      <a:pPr marL="0" marR="0" algn="ctr">
                        <a:spcBef>
                          <a:spcPts val="0"/>
                        </a:spcBef>
                        <a:spcAft>
                          <a:spcPts val="0"/>
                        </a:spcAft>
                      </a:pPr>
                      <a:r>
                        <a:rPr lang="en-US" sz="1200" b="1" dirty="0"/>
                        <a:t>Year</a:t>
                      </a:r>
                      <a:endParaRPr lang="en-US" sz="1200" b="1" dirty="0">
                        <a:latin typeface="Times New Roman"/>
                        <a:ea typeface="Times New Roman"/>
                        <a:cs typeface="Times New Roman"/>
                      </a:endParaRPr>
                    </a:p>
                  </a:txBody>
                  <a:tcPr marL="68580" marR="68580" marT="0" marB="0" anchor="ctr"/>
                </a:tc>
                <a:tc>
                  <a:txBody>
                    <a:bodyPr/>
                    <a:lstStyle/>
                    <a:p>
                      <a:r>
                        <a:rPr lang="en-US" sz="1200" b="1" dirty="0"/>
                        <a:t>2000</a:t>
                      </a:r>
                    </a:p>
                  </a:txBody>
                  <a:tcPr marL="68580" marR="68580" marT="0" marB="0" anchor="ctr"/>
                </a:tc>
                <a:tc>
                  <a:txBody>
                    <a:bodyPr/>
                    <a:lstStyle/>
                    <a:p>
                      <a:r>
                        <a:rPr lang="en-US" sz="1200" b="1" dirty="0"/>
                        <a:t>2001</a:t>
                      </a:r>
                    </a:p>
                  </a:txBody>
                  <a:tcPr marL="68580" marR="68580" marT="0" marB="0" anchor="ctr"/>
                </a:tc>
                <a:tc>
                  <a:txBody>
                    <a:bodyPr/>
                    <a:lstStyle/>
                    <a:p>
                      <a:r>
                        <a:rPr lang="en-US" sz="1200" b="1" dirty="0"/>
                        <a:t>2002</a:t>
                      </a:r>
                    </a:p>
                  </a:txBody>
                  <a:tcPr marL="68580" marR="68580" marT="0" marB="0" anchor="ctr"/>
                </a:tc>
                <a:tc>
                  <a:txBody>
                    <a:bodyPr/>
                    <a:lstStyle/>
                    <a:p>
                      <a:r>
                        <a:rPr lang="en-US" sz="1200" b="1" dirty="0"/>
                        <a:t>2003</a:t>
                      </a:r>
                    </a:p>
                  </a:txBody>
                  <a:tcPr marL="68580" marR="68580" marT="0" marB="0" anchor="ctr"/>
                </a:tc>
                <a:tc>
                  <a:txBody>
                    <a:bodyPr/>
                    <a:lstStyle/>
                    <a:p>
                      <a:r>
                        <a:rPr lang="en-US" sz="1200" b="1" dirty="0"/>
                        <a:t>2004</a:t>
                      </a:r>
                    </a:p>
                  </a:txBody>
                  <a:tcPr marL="68580" marR="68580" marT="0" marB="0" anchor="ctr"/>
                </a:tc>
                <a:tc>
                  <a:txBody>
                    <a:bodyPr/>
                    <a:lstStyle/>
                    <a:p>
                      <a:r>
                        <a:rPr lang="en-US" sz="1200" b="1" dirty="0"/>
                        <a:t>2005</a:t>
                      </a:r>
                    </a:p>
                  </a:txBody>
                  <a:tcPr marL="68580" marR="68580" marT="0" marB="0" anchor="ctr"/>
                </a:tc>
                <a:extLst>
                  <a:ext uri="{0D108BD9-81ED-4DB2-BD59-A6C34878D82A}">
                    <a16:rowId xmlns:a16="http://schemas.microsoft.com/office/drawing/2014/main" val="10000"/>
                  </a:ext>
                </a:extLst>
              </a:tr>
              <a:tr h="485936">
                <a:tc>
                  <a:txBody>
                    <a:bodyPr/>
                    <a:lstStyle/>
                    <a:p>
                      <a:pPr marL="0" marR="0" algn="ctr">
                        <a:spcBef>
                          <a:spcPts val="0"/>
                        </a:spcBef>
                        <a:spcAft>
                          <a:spcPts val="0"/>
                        </a:spcAft>
                      </a:pPr>
                      <a:r>
                        <a:rPr lang="en-US" sz="1200" b="1" dirty="0"/>
                        <a:t>Sales </a:t>
                      </a:r>
                    </a:p>
                    <a:p>
                      <a:pPr marL="0" marR="0" algn="ctr">
                        <a:spcBef>
                          <a:spcPts val="0"/>
                        </a:spcBef>
                        <a:spcAft>
                          <a:spcPts val="0"/>
                        </a:spcAft>
                      </a:pPr>
                      <a:r>
                        <a:rPr lang="en-US" sz="1200" b="1" dirty="0"/>
                        <a:t>(RM ‘000)</a:t>
                      </a:r>
                      <a:endParaRPr lang="en-US" sz="1200" b="1" dirty="0">
                        <a:latin typeface="Times New Roman"/>
                        <a:ea typeface="Times New Roman"/>
                        <a:cs typeface="Times New Roman"/>
                      </a:endParaRPr>
                    </a:p>
                  </a:txBody>
                  <a:tcPr marL="68580" marR="68580" marT="0" marB="0" anchor="ctr"/>
                </a:tc>
                <a:tc>
                  <a:txBody>
                    <a:bodyPr/>
                    <a:lstStyle/>
                    <a:p>
                      <a:pPr marL="0" marR="0" algn="ctr">
                        <a:spcBef>
                          <a:spcPts val="0"/>
                        </a:spcBef>
                        <a:spcAft>
                          <a:spcPts val="0"/>
                        </a:spcAft>
                      </a:pPr>
                      <a:r>
                        <a:rPr lang="en-US" sz="1200" b="1" dirty="0"/>
                        <a:t>2500</a:t>
                      </a:r>
                      <a:endParaRPr lang="en-US" sz="1200" b="1" dirty="0">
                        <a:latin typeface="Times New Roman"/>
                        <a:ea typeface="Times New Roman"/>
                        <a:cs typeface="Times New Roman"/>
                      </a:endParaRPr>
                    </a:p>
                  </a:txBody>
                  <a:tcPr marL="68580" marR="68580" marT="0" marB="0" anchor="ctr"/>
                </a:tc>
                <a:tc>
                  <a:txBody>
                    <a:bodyPr/>
                    <a:lstStyle/>
                    <a:p>
                      <a:pPr marL="0" marR="0" algn="ctr">
                        <a:spcBef>
                          <a:spcPts val="0"/>
                        </a:spcBef>
                        <a:spcAft>
                          <a:spcPts val="0"/>
                        </a:spcAft>
                      </a:pPr>
                      <a:r>
                        <a:rPr lang="en-US" sz="1200" b="1" dirty="0"/>
                        <a:t>3600</a:t>
                      </a:r>
                      <a:endParaRPr lang="en-US" sz="1200" b="1" dirty="0">
                        <a:latin typeface="Times New Roman"/>
                        <a:ea typeface="Times New Roman"/>
                        <a:cs typeface="Times New Roman"/>
                      </a:endParaRPr>
                    </a:p>
                  </a:txBody>
                  <a:tcPr marL="68580" marR="68580" marT="0" marB="0" anchor="ctr"/>
                </a:tc>
                <a:tc>
                  <a:txBody>
                    <a:bodyPr/>
                    <a:lstStyle/>
                    <a:p>
                      <a:pPr marL="0" marR="0" algn="ctr">
                        <a:spcBef>
                          <a:spcPts val="0"/>
                        </a:spcBef>
                        <a:spcAft>
                          <a:spcPts val="0"/>
                        </a:spcAft>
                      </a:pPr>
                      <a:r>
                        <a:rPr lang="en-US" sz="1200" b="1" dirty="0"/>
                        <a:t>4800</a:t>
                      </a:r>
                      <a:endParaRPr lang="en-US" sz="1200" b="1" dirty="0">
                        <a:latin typeface="Times New Roman"/>
                        <a:ea typeface="Times New Roman"/>
                        <a:cs typeface="Times New Roman"/>
                      </a:endParaRPr>
                    </a:p>
                  </a:txBody>
                  <a:tcPr marL="68580" marR="68580" marT="0" marB="0" anchor="ctr"/>
                </a:tc>
                <a:tc>
                  <a:txBody>
                    <a:bodyPr/>
                    <a:lstStyle/>
                    <a:p>
                      <a:pPr marL="0" marR="0" algn="ctr">
                        <a:spcBef>
                          <a:spcPts val="0"/>
                        </a:spcBef>
                        <a:spcAft>
                          <a:spcPts val="0"/>
                        </a:spcAft>
                      </a:pPr>
                      <a:r>
                        <a:rPr lang="en-US" sz="1200" b="1" dirty="0"/>
                        <a:t>5000</a:t>
                      </a:r>
                      <a:endParaRPr lang="en-US" sz="1200" b="1" dirty="0">
                        <a:latin typeface="Times New Roman"/>
                        <a:ea typeface="Times New Roman"/>
                        <a:cs typeface="Times New Roman"/>
                      </a:endParaRPr>
                    </a:p>
                  </a:txBody>
                  <a:tcPr marL="68580" marR="68580" marT="0" marB="0" anchor="ctr"/>
                </a:tc>
                <a:tc>
                  <a:txBody>
                    <a:bodyPr/>
                    <a:lstStyle/>
                    <a:p>
                      <a:pPr marL="0" marR="0" algn="ctr">
                        <a:spcBef>
                          <a:spcPts val="0"/>
                        </a:spcBef>
                        <a:spcAft>
                          <a:spcPts val="0"/>
                        </a:spcAft>
                      </a:pPr>
                      <a:r>
                        <a:rPr lang="en-US" sz="1200" b="1" dirty="0"/>
                        <a:t>5400</a:t>
                      </a:r>
                      <a:endParaRPr lang="en-US" sz="1200" b="1" dirty="0">
                        <a:latin typeface="Times New Roman"/>
                        <a:ea typeface="Times New Roman"/>
                        <a:cs typeface="Times New Roman"/>
                      </a:endParaRPr>
                    </a:p>
                  </a:txBody>
                  <a:tcPr marL="68580" marR="68580" marT="0" marB="0" anchor="ctr"/>
                </a:tc>
                <a:tc>
                  <a:txBody>
                    <a:bodyPr/>
                    <a:lstStyle/>
                    <a:p>
                      <a:pPr marL="0" marR="0" algn="ctr">
                        <a:spcBef>
                          <a:spcPts val="0"/>
                        </a:spcBef>
                        <a:spcAft>
                          <a:spcPts val="0"/>
                        </a:spcAft>
                      </a:pPr>
                      <a:r>
                        <a:rPr lang="en-US" sz="1200" b="1" dirty="0"/>
                        <a:t>6000</a:t>
                      </a:r>
                      <a:endParaRPr lang="en-US" sz="1200" b="1"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bl>
          </a:graphicData>
        </a:graphic>
      </p:graphicFrame>
      <p:sp>
        <p:nvSpPr>
          <p:cNvPr id="2" name="Rectangle 4"/>
          <p:cNvSpPr>
            <a:spLocks noChangeArrowheads="1"/>
          </p:cNvSpPr>
          <p:nvPr/>
        </p:nvSpPr>
        <p:spPr bwMode="auto">
          <a:xfrm>
            <a:off x="484740" y="1858401"/>
            <a:ext cx="7391400" cy="484748"/>
          </a:xfrm>
          <a:prstGeom prst="rect">
            <a:avLst/>
          </a:prstGeom>
          <a:solidFill>
            <a:schemeClr val="accent3">
              <a:lumMod val="60000"/>
              <a:lumOff val="40000"/>
            </a:schemeClr>
          </a:solid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algn="just" defTabSz="685800" fontAlgn="base">
              <a:spcBef>
                <a:spcPct val="0"/>
              </a:spcBef>
              <a:spcAft>
                <a:spcPct val="0"/>
              </a:spcAft>
            </a:pPr>
            <a:r>
              <a:rPr lang="en-US" sz="1350" b="1" dirty="0">
                <a:latin typeface="Arial" pitchFamily="34" charset="0"/>
                <a:ea typeface="Times New Roman" pitchFamily="18" charset="0"/>
                <a:cs typeface="Times New Roman" pitchFamily="18" charset="0"/>
              </a:rPr>
              <a:t>Example: The following information relates to the annual profits of AZ </a:t>
            </a:r>
            <a:r>
              <a:rPr lang="en-US" sz="1350" b="1" dirty="0" err="1">
                <a:latin typeface="Arial" pitchFamily="34" charset="0"/>
                <a:ea typeface="Times New Roman" pitchFamily="18" charset="0"/>
                <a:cs typeface="Times New Roman" pitchFamily="18" charset="0"/>
              </a:rPr>
              <a:t>Sdn</a:t>
            </a:r>
            <a:r>
              <a:rPr lang="en-US" sz="1350" b="1" dirty="0">
                <a:latin typeface="Arial" pitchFamily="34" charset="0"/>
                <a:ea typeface="Times New Roman" pitchFamily="18" charset="0"/>
                <a:cs typeface="Times New Roman" pitchFamily="18" charset="0"/>
              </a:rPr>
              <a:t>. Bhd. Construct a simple bar chart to represent the data.</a:t>
            </a:r>
            <a:endParaRPr lang="en-US" sz="1350" b="1" dirty="0">
              <a:latin typeface="Arial" pitchFamily="34" charset="0"/>
            </a:endParaRPr>
          </a:p>
        </p:txBody>
      </p:sp>
      <p:sp>
        <p:nvSpPr>
          <p:cNvPr id="24" name="Cloud 23"/>
          <p:cNvSpPr/>
          <p:nvPr/>
        </p:nvSpPr>
        <p:spPr>
          <a:xfrm>
            <a:off x="6629400" y="3714751"/>
            <a:ext cx="2209800" cy="1028700"/>
          </a:xfrm>
          <a:prstGeom prst="cloud">
            <a:avLst/>
          </a:prstGeom>
          <a:solidFill>
            <a:srgbClr val="F0AAED"/>
          </a:solidFill>
          <a:ln>
            <a:solidFill>
              <a:srgbClr val="DE42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A SIMPLE BAR CHART for the above data</a:t>
            </a:r>
          </a:p>
        </p:txBody>
      </p:sp>
      <p:sp>
        <p:nvSpPr>
          <p:cNvPr id="18" name="Right Arrow 17"/>
          <p:cNvSpPr/>
          <p:nvPr/>
        </p:nvSpPr>
        <p:spPr>
          <a:xfrm>
            <a:off x="1752600" y="3943350"/>
            <a:ext cx="838200" cy="371324"/>
          </a:xfrm>
          <a:prstGeom prst="rightArrow">
            <a:avLst/>
          </a:prstGeom>
          <a:solidFill>
            <a:srgbClr val="14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p:cNvSpPr txBox="1"/>
          <p:nvPr/>
        </p:nvSpPr>
        <p:spPr>
          <a:xfrm>
            <a:off x="484740" y="1117401"/>
            <a:ext cx="8538319" cy="584775"/>
          </a:xfrm>
          <a:prstGeom prst="rect">
            <a:avLst/>
          </a:prstGeom>
          <a:solidFill>
            <a:srgbClr val="FFFF00"/>
          </a:solidFill>
          <a:ln>
            <a:solidFill>
              <a:schemeClr val="accent3"/>
            </a:solidFill>
          </a:ln>
        </p:spPr>
        <p:txBody>
          <a:bodyPr wrap="square" rtlCol="0">
            <a:spAutoFit/>
          </a:bodyPr>
          <a:lstStyle/>
          <a:p>
            <a:pPr marL="285750" indent="-285750">
              <a:buFont typeface="Arial" panose="020B0604020202020204" pitchFamily="34" charset="0"/>
              <a:buChar char="•"/>
            </a:pPr>
            <a:r>
              <a:rPr lang="en-MY" sz="1600" b="1" dirty="0"/>
              <a:t>SUITABLE FOR PRESENTING ONLY ONE VARIABLE. IT IS A CHART THAT CONSISTS OF A SET OF NON-JOINING BARS. </a:t>
            </a:r>
          </a:p>
        </p:txBody>
      </p:sp>
      <p:sp>
        <p:nvSpPr>
          <p:cNvPr id="25" name="Title 7">
            <a:extLst>
              <a:ext uri="{FF2B5EF4-FFF2-40B4-BE49-F238E27FC236}">
                <a16:creationId xmlns:a16="http://schemas.microsoft.com/office/drawing/2014/main" id="{EE323A79-2302-45D8-8E32-1D6CBFC81D89}"/>
              </a:ext>
            </a:extLst>
          </p:cNvPr>
          <p:cNvSpPr txBox="1">
            <a:spLocks/>
          </p:cNvSpPr>
          <p:nvPr/>
        </p:nvSpPr>
        <p:spPr>
          <a:xfrm>
            <a:off x="520700" y="269578"/>
            <a:ext cx="3911600" cy="713349"/>
          </a:xfrm>
          <a:prstGeom prst="rect">
            <a:avLst/>
          </a:prstGeom>
          <a:solidFill>
            <a:schemeClr val="accent1">
              <a:lumMod val="40000"/>
              <a:lumOff val="60000"/>
            </a:schemeClr>
          </a:solidFill>
        </p:spPr>
        <p:txBody>
          <a:bodyPr>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a. Simple Bar Chart (Cont.)</a:t>
            </a:r>
          </a:p>
        </p:txBody>
      </p:sp>
    </p:spTree>
    <p:extLst>
      <p:ext uri="{BB962C8B-B14F-4D97-AF65-F5344CB8AC3E}">
        <p14:creationId xmlns:p14="http://schemas.microsoft.com/office/powerpoint/2010/main" val="242057836"/>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1028" name="Rectangle 4"/>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23" name="Table 22"/>
          <p:cNvGraphicFramePr>
            <a:graphicFrameLocks noGrp="1"/>
          </p:cNvGraphicFramePr>
          <p:nvPr>
            <p:extLst>
              <p:ext uri="{D42A27DB-BD31-4B8C-83A1-F6EECF244321}">
                <p14:modId xmlns:p14="http://schemas.microsoft.com/office/powerpoint/2010/main" val="876938159"/>
              </p:ext>
            </p:extLst>
          </p:nvPr>
        </p:nvGraphicFramePr>
        <p:xfrm>
          <a:off x="190501" y="2493294"/>
          <a:ext cx="7658099" cy="1011965"/>
        </p:xfrm>
        <a:graphic>
          <a:graphicData uri="http://schemas.openxmlformats.org/drawingml/2006/table">
            <a:tbl>
              <a:tblPr>
                <a:tableStyleId>{3C2FFA5D-87B4-456A-9821-1D502468CF0F}</a:tableStyleId>
              </a:tblPr>
              <a:tblGrid>
                <a:gridCol w="1783391">
                  <a:extLst>
                    <a:ext uri="{9D8B030D-6E8A-4147-A177-3AD203B41FA5}">
                      <a16:colId xmlns:a16="http://schemas.microsoft.com/office/drawing/2014/main" val="20000"/>
                    </a:ext>
                  </a:extLst>
                </a:gridCol>
                <a:gridCol w="1088392">
                  <a:extLst>
                    <a:ext uri="{9D8B030D-6E8A-4147-A177-3AD203B41FA5}">
                      <a16:colId xmlns:a16="http://schemas.microsoft.com/office/drawing/2014/main" val="20001"/>
                    </a:ext>
                  </a:extLst>
                </a:gridCol>
                <a:gridCol w="1063626">
                  <a:extLst>
                    <a:ext uri="{9D8B030D-6E8A-4147-A177-3AD203B41FA5}">
                      <a16:colId xmlns:a16="http://schemas.microsoft.com/office/drawing/2014/main" val="20002"/>
                    </a:ext>
                  </a:extLst>
                </a:gridCol>
                <a:gridCol w="957263">
                  <a:extLst>
                    <a:ext uri="{9D8B030D-6E8A-4147-A177-3AD203B41FA5}">
                      <a16:colId xmlns:a16="http://schemas.microsoft.com/office/drawing/2014/main" val="20003"/>
                    </a:ext>
                  </a:extLst>
                </a:gridCol>
                <a:gridCol w="1063626">
                  <a:extLst>
                    <a:ext uri="{9D8B030D-6E8A-4147-A177-3AD203B41FA5}">
                      <a16:colId xmlns:a16="http://schemas.microsoft.com/office/drawing/2014/main" val="20004"/>
                    </a:ext>
                  </a:extLst>
                </a:gridCol>
                <a:gridCol w="871404">
                  <a:extLst>
                    <a:ext uri="{9D8B030D-6E8A-4147-A177-3AD203B41FA5}">
                      <a16:colId xmlns:a16="http://schemas.microsoft.com/office/drawing/2014/main" val="20005"/>
                    </a:ext>
                  </a:extLst>
                </a:gridCol>
                <a:gridCol w="830397">
                  <a:extLst>
                    <a:ext uri="{9D8B030D-6E8A-4147-A177-3AD203B41FA5}">
                      <a16:colId xmlns:a16="http://schemas.microsoft.com/office/drawing/2014/main" val="20006"/>
                    </a:ext>
                  </a:extLst>
                </a:gridCol>
              </a:tblGrid>
              <a:tr h="3291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pitchFamily="34" charset="0"/>
                          <a:ea typeface="Times New Roman"/>
                          <a:cs typeface="Arial" pitchFamily="34" charset="0"/>
                        </a:rPr>
                        <a:t>SEMESTER/</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pitchFamily="34" charset="0"/>
                          <a:ea typeface="Times New Roman"/>
                          <a:cs typeface="Arial" pitchFamily="34" charset="0"/>
                        </a:rPr>
                        <a:t>GENDER</a:t>
                      </a:r>
                    </a:p>
                  </a:txBody>
                  <a:tcPr marL="68580" marR="68580" marT="0" marB="0" anchor="ctr">
                    <a:solidFill>
                      <a:schemeClr val="bg1"/>
                    </a:solidFill>
                  </a:tcPr>
                </a:tc>
                <a:tc>
                  <a:txBody>
                    <a:bodyPr/>
                    <a:lstStyle/>
                    <a:p>
                      <a:pPr algn="ctr"/>
                      <a:r>
                        <a:rPr lang="en-US" sz="1400" b="1" dirty="0">
                          <a:latin typeface="Arial" pitchFamily="34" charset="0"/>
                          <a:cs typeface="Arial" pitchFamily="34" charset="0"/>
                        </a:rPr>
                        <a:t>Dis07-Apr08</a:t>
                      </a:r>
                    </a:p>
                  </a:txBody>
                  <a:tcPr marL="68580" marR="68580" marT="0" marB="0" anchor="ctr">
                    <a:solidFill>
                      <a:srgbClr val="DE42D7"/>
                    </a:solidFill>
                  </a:tcPr>
                </a:tc>
                <a:tc>
                  <a:txBody>
                    <a:bodyPr/>
                    <a:lstStyle/>
                    <a:p>
                      <a:pPr algn="ctr"/>
                      <a:r>
                        <a:rPr lang="en-US" sz="1400" b="1" dirty="0">
                          <a:latin typeface="Arial" pitchFamily="34" charset="0"/>
                          <a:cs typeface="Arial" pitchFamily="34" charset="0"/>
                        </a:rPr>
                        <a:t>Jul08</a:t>
                      </a:r>
                    </a:p>
                    <a:p>
                      <a:pPr algn="ctr"/>
                      <a:r>
                        <a:rPr lang="en-US" sz="1400" b="1" dirty="0">
                          <a:latin typeface="Arial" pitchFamily="34" charset="0"/>
                          <a:cs typeface="Arial" pitchFamily="34" charset="0"/>
                        </a:rPr>
                        <a:t>-Nov08</a:t>
                      </a:r>
                    </a:p>
                  </a:txBody>
                  <a:tcPr marL="68580" marR="68580" marT="0" marB="0" anchor="ctr">
                    <a:solidFill>
                      <a:srgbClr val="DE42D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pitchFamily="34" charset="0"/>
                          <a:cs typeface="Arial" pitchFamily="34" charset="0"/>
                        </a:rPr>
                        <a:t>Dis08-</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pitchFamily="34" charset="0"/>
                          <a:cs typeface="Arial" pitchFamily="34" charset="0"/>
                        </a:rPr>
                        <a:t>Apr09</a:t>
                      </a:r>
                    </a:p>
                  </a:txBody>
                  <a:tcPr marL="68580" marR="68580" marT="0" marB="0" anchor="ctr">
                    <a:solidFill>
                      <a:srgbClr val="DE42D7"/>
                    </a:solidFill>
                  </a:tcPr>
                </a:tc>
                <a:tc>
                  <a:txBody>
                    <a:bodyPr/>
                    <a:lstStyle/>
                    <a:p>
                      <a:pPr algn="ctr"/>
                      <a:r>
                        <a:rPr lang="en-US" sz="1400" b="1" dirty="0">
                          <a:latin typeface="Arial" pitchFamily="34" charset="0"/>
                          <a:cs typeface="Arial" pitchFamily="34" charset="0"/>
                        </a:rPr>
                        <a:t>Jul09</a:t>
                      </a:r>
                    </a:p>
                    <a:p>
                      <a:pPr algn="ctr"/>
                      <a:r>
                        <a:rPr lang="en-US" sz="1400" b="1" dirty="0">
                          <a:latin typeface="Arial" pitchFamily="34" charset="0"/>
                          <a:cs typeface="Arial" pitchFamily="34" charset="0"/>
                        </a:rPr>
                        <a:t>-Nov09</a:t>
                      </a:r>
                    </a:p>
                  </a:txBody>
                  <a:tcPr marL="68580" marR="68580" marT="0" marB="0" anchor="ctr">
                    <a:solidFill>
                      <a:srgbClr val="DE42D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pitchFamily="34" charset="0"/>
                          <a:cs typeface="Arial" pitchFamily="34" charset="0"/>
                        </a:rPr>
                        <a:t>Dis09-Apr10</a:t>
                      </a:r>
                    </a:p>
                  </a:txBody>
                  <a:tcPr marL="68580" marR="68580" marT="0" marB="0" anchor="ctr">
                    <a:solidFill>
                      <a:srgbClr val="DE42D7"/>
                    </a:solidFill>
                  </a:tcPr>
                </a:tc>
                <a:tc>
                  <a:txBody>
                    <a:bodyPr/>
                    <a:lstStyle/>
                    <a:p>
                      <a:pPr algn="ctr"/>
                      <a:r>
                        <a:rPr lang="en-US" sz="1400" b="1" dirty="0">
                          <a:latin typeface="Arial" pitchFamily="34" charset="0"/>
                          <a:cs typeface="Arial" pitchFamily="34" charset="0"/>
                        </a:rPr>
                        <a:t>Jul10-Nov10</a:t>
                      </a:r>
                    </a:p>
                  </a:txBody>
                  <a:tcPr marL="68580" marR="68580" marT="0" marB="0" anchor="ctr">
                    <a:solidFill>
                      <a:srgbClr val="DE42D7"/>
                    </a:solidFill>
                  </a:tcPr>
                </a:tc>
                <a:extLst>
                  <a:ext uri="{0D108BD9-81ED-4DB2-BD59-A6C34878D82A}">
                    <a16:rowId xmlns:a16="http://schemas.microsoft.com/office/drawing/2014/main" val="10000"/>
                  </a:ext>
                </a:extLst>
              </a:tr>
              <a:tr h="299495">
                <a:tc>
                  <a:txBody>
                    <a:bodyPr/>
                    <a:lstStyle/>
                    <a:p>
                      <a:pPr marL="0" marR="0" algn="ctr">
                        <a:spcBef>
                          <a:spcPts val="0"/>
                        </a:spcBef>
                        <a:spcAft>
                          <a:spcPts val="0"/>
                        </a:spcAft>
                      </a:pPr>
                      <a:r>
                        <a:rPr lang="en-US" sz="1400" b="1" dirty="0">
                          <a:latin typeface="Arial" pitchFamily="34" charset="0"/>
                          <a:cs typeface="Arial" pitchFamily="34" charset="0"/>
                        </a:rPr>
                        <a:t>MALE</a:t>
                      </a:r>
                      <a:endParaRPr lang="en-US" sz="1400" b="1" dirty="0">
                        <a:latin typeface="Arial" pitchFamily="34" charset="0"/>
                        <a:ea typeface="Times New Roman"/>
                        <a:cs typeface="Arial" pitchFamily="34" charset="0"/>
                      </a:endParaRPr>
                    </a:p>
                  </a:txBody>
                  <a:tcPr marL="68580" marR="68580" marT="0" marB="0" anchor="ctr">
                    <a:solidFill>
                      <a:srgbClr val="DE42D7"/>
                    </a:solidFill>
                  </a:tcP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1800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2100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2000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2350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2200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2500</a:t>
                      </a:r>
                    </a:p>
                  </a:txBody>
                  <a:tcPr marL="68580" marR="68580" marT="0" marB="0" anchor="ctr"/>
                </a:tc>
                <a:extLst>
                  <a:ext uri="{0D108BD9-81ED-4DB2-BD59-A6C34878D82A}">
                    <a16:rowId xmlns:a16="http://schemas.microsoft.com/office/drawing/2014/main" val="10001"/>
                  </a:ext>
                </a:extLst>
              </a:tr>
              <a:tr h="285750">
                <a:tc>
                  <a:txBody>
                    <a:bodyPr/>
                    <a:lstStyle/>
                    <a:p>
                      <a:pPr marL="0" marR="0" algn="ctr">
                        <a:spcBef>
                          <a:spcPts val="0"/>
                        </a:spcBef>
                        <a:spcAft>
                          <a:spcPts val="0"/>
                        </a:spcAft>
                      </a:pPr>
                      <a:r>
                        <a:rPr lang="en-US" sz="1400" b="1" dirty="0">
                          <a:latin typeface="Arial" pitchFamily="34" charset="0"/>
                          <a:cs typeface="Arial" pitchFamily="34" charset="0"/>
                        </a:rPr>
                        <a:t>FEMALE</a:t>
                      </a:r>
                      <a:endParaRPr lang="en-US" sz="1400" b="1" dirty="0">
                        <a:latin typeface="Arial" pitchFamily="34" charset="0"/>
                        <a:ea typeface="Times New Roman"/>
                        <a:cs typeface="Arial" pitchFamily="34" charset="0"/>
                      </a:endParaRPr>
                    </a:p>
                  </a:txBody>
                  <a:tcPr marL="68580" marR="68580" marT="0" marB="0" anchor="ctr">
                    <a:solidFill>
                      <a:srgbClr val="DE42D7"/>
                    </a:solidFill>
                  </a:tcP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2600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3050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2700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3500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3000</a:t>
                      </a:r>
                    </a:p>
                  </a:txBody>
                  <a:tcPr marL="68580" marR="68580" marT="0" marB="0" anchor="ctr"/>
                </a:tc>
                <a:tc>
                  <a:txBody>
                    <a:bodyPr/>
                    <a:lstStyle/>
                    <a:p>
                      <a:pPr marL="0" marR="0" algn="ctr">
                        <a:spcBef>
                          <a:spcPts val="0"/>
                        </a:spcBef>
                        <a:spcAft>
                          <a:spcPts val="0"/>
                        </a:spcAft>
                      </a:pPr>
                      <a:r>
                        <a:rPr lang="en-US" sz="1400" b="1" dirty="0">
                          <a:latin typeface="Arial" pitchFamily="34" charset="0"/>
                          <a:ea typeface="Times New Roman"/>
                          <a:cs typeface="Arial" pitchFamily="34" charset="0"/>
                        </a:rPr>
                        <a:t>3800</a:t>
                      </a:r>
                    </a:p>
                  </a:txBody>
                  <a:tcPr marL="68580" marR="68580" marT="0" marB="0" anchor="ctr"/>
                </a:tc>
                <a:extLst>
                  <a:ext uri="{0D108BD9-81ED-4DB2-BD59-A6C34878D82A}">
                    <a16:rowId xmlns:a16="http://schemas.microsoft.com/office/drawing/2014/main" val="10002"/>
                  </a:ext>
                </a:extLst>
              </a:tr>
            </a:tbl>
          </a:graphicData>
        </a:graphic>
      </p:graphicFrame>
      <p:graphicFrame>
        <p:nvGraphicFramePr>
          <p:cNvPr id="21" name="Chart 20"/>
          <p:cNvGraphicFramePr/>
          <p:nvPr>
            <p:extLst>
              <p:ext uri="{D42A27DB-BD31-4B8C-83A1-F6EECF244321}">
                <p14:modId xmlns:p14="http://schemas.microsoft.com/office/powerpoint/2010/main" val="1624028903"/>
              </p:ext>
            </p:extLst>
          </p:nvPr>
        </p:nvGraphicFramePr>
        <p:xfrm>
          <a:off x="1570449" y="3935120"/>
          <a:ext cx="5867400" cy="2286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853076" y="4005195"/>
            <a:ext cx="838200" cy="300082"/>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100000" t="100000"/>
            </a:path>
            <a:tileRect r="-100000" b="-100000"/>
          </a:gradFill>
        </p:spPr>
        <p:txBody>
          <a:bodyPr wrap="square" rtlCol="0">
            <a:spAutoFit/>
          </a:bodyPr>
          <a:lstStyle/>
          <a:p>
            <a:r>
              <a:rPr lang="en-US" sz="1350" b="1" dirty="0"/>
              <a:t>Title</a:t>
            </a:r>
          </a:p>
        </p:txBody>
      </p:sp>
      <p:sp>
        <p:nvSpPr>
          <p:cNvPr id="10" name="TextBox 9"/>
          <p:cNvSpPr txBox="1"/>
          <p:nvPr/>
        </p:nvSpPr>
        <p:spPr>
          <a:xfrm>
            <a:off x="7573551" y="5384620"/>
            <a:ext cx="1097924" cy="300082"/>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100000" t="100000"/>
            </a:path>
            <a:tileRect r="-100000" b="-100000"/>
          </a:gradFill>
        </p:spPr>
        <p:txBody>
          <a:bodyPr wrap="square" rtlCol="0">
            <a:spAutoFit/>
          </a:bodyPr>
          <a:lstStyle/>
          <a:p>
            <a:r>
              <a:rPr lang="en-US" sz="1350" b="1" dirty="0"/>
              <a:t>Legend/key</a:t>
            </a:r>
          </a:p>
        </p:txBody>
      </p:sp>
      <p:sp>
        <p:nvSpPr>
          <p:cNvPr id="11" name="TextBox 10"/>
          <p:cNvSpPr txBox="1"/>
          <p:nvPr/>
        </p:nvSpPr>
        <p:spPr>
          <a:xfrm>
            <a:off x="5879923" y="5879253"/>
            <a:ext cx="1600200" cy="300082"/>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100000" t="100000"/>
            </a:path>
            <a:tileRect r="-100000" b="-100000"/>
          </a:gradFill>
        </p:spPr>
        <p:txBody>
          <a:bodyPr wrap="square" rtlCol="0">
            <a:spAutoFit/>
          </a:bodyPr>
          <a:lstStyle/>
          <a:p>
            <a:r>
              <a:rPr lang="en-US" sz="1350" b="1" dirty="0"/>
              <a:t>Label of x-axis</a:t>
            </a:r>
          </a:p>
        </p:txBody>
      </p:sp>
      <p:sp>
        <p:nvSpPr>
          <p:cNvPr id="12" name="TextBox 11"/>
          <p:cNvSpPr txBox="1"/>
          <p:nvPr/>
        </p:nvSpPr>
        <p:spPr>
          <a:xfrm>
            <a:off x="190501" y="5111666"/>
            <a:ext cx="1524000" cy="507831"/>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100000" t="100000"/>
            </a:path>
            <a:tileRect r="-100000" b="-100000"/>
          </a:gradFill>
        </p:spPr>
        <p:txBody>
          <a:bodyPr wrap="square" rtlCol="0">
            <a:spAutoFit/>
          </a:bodyPr>
          <a:lstStyle/>
          <a:p>
            <a:r>
              <a:rPr lang="en-US" sz="1350" b="1" dirty="0"/>
              <a:t>Label of</a:t>
            </a:r>
          </a:p>
          <a:p>
            <a:r>
              <a:rPr lang="en-US" sz="1350" b="1" dirty="0"/>
              <a:t> y-axis</a:t>
            </a:r>
          </a:p>
        </p:txBody>
      </p:sp>
      <p:sp>
        <p:nvSpPr>
          <p:cNvPr id="14" name="Right Arrow 13"/>
          <p:cNvSpPr/>
          <p:nvPr/>
        </p:nvSpPr>
        <p:spPr>
          <a:xfrm rot="10800000">
            <a:off x="7290159" y="5097573"/>
            <a:ext cx="634641" cy="328797"/>
          </a:xfrm>
          <a:prstGeom prst="rightArrow">
            <a:avLst/>
          </a:prstGeom>
          <a:solidFill>
            <a:srgbClr val="14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p:cNvSpPr/>
          <p:nvPr/>
        </p:nvSpPr>
        <p:spPr>
          <a:xfrm>
            <a:off x="702499" y="4726250"/>
            <a:ext cx="838200" cy="371324"/>
          </a:xfrm>
          <a:prstGeom prst="rightArrow">
            <a:avLst/>
          </a:prstGeom>
          <a:solidFill>
            <a:srgbClr val="14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rot="10800000">
            <a:off x="4914900" y="5843632"/>
            <a:ext cx="838200" cy="371324"/>
          </a:xfrm>
          <a:prstGeom prst="rightArrow">
            <a:avLst/>
          </a:prstGeom>
          <a:solidFill>
            <a:srgbClr val="14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ight Arrow 16"/>
          <p:cNvSpPr/>
          <p:nvPr/>
        </p:nvSpPr>
        <p:spPr>
          <a:xfrm>
            <a:off x="1706151" y="3966407"/>
            <a:ext cx="838200" cy="371324"/>
          </a:xfrm>
          <a:prstGeom prst="rightArrow">
            <a:avLst/>
          </a:prstGeom>
          <a:solidFill>
            <a:srgbClr val="14FC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Cloud 17"/>
          <p:cNvSpPr/>
          <p:nvPr/>
        </p:nvSpPr>
        <p:spPr>
          <a:xfrm>
            <a:off x="6672620" y="3754844"/>
            <a:ext cx="2209800" cy="1028700"/>
          </a:xfrm>
          <a:prstGeom prst="cloud">
            <a:avLst/>
          </a:prstGeom>
          <a:solidFill>
            <a:srgbClr val="F0AAED"/>
          </a:solidFill>
          <a:ln>
            <a:solidFill>
              <a:srgbClr val="DE42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A MULTIPLE BAR CHART for the above data</a:t>
            </a:r>
          </a:p>
        </p:txBody>
      </p:sp>
      <p:sp>
        <p:nvSpPr>
          <p:cNvPr id="19" name="Rectangle 4"/>
          <p:cNvSpPr>
            <a:spLocks noChangeArrowheads="1"/>
          </p:cNvSpPr>
          <p:nvPr/>
        </p:nvSpPr>
        <p:spPr bwMode="auto">
          <a:xfrm>
            <a:off x="138565" y="1630695"/>
            <a:ext cx="5225603" cy="692497"/>
          </a:xfrm>
          <a:prstGeom prst="rect">
            <a:avLst/>
          </a:prstGeom>
          <a:solidFill>
            <a:schemeClr val="accent3">
              <a:lumMod val="60000"/>
              <a:lumOff val="40000"/>
            </a:schemeClr>
          </a:solid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algn="just" defTabSz="685800" fontAlgn="base">
              <a:spcBef>
                <a:spcPct val="0"/>
              </a:spcBef>
              <a:spcAft>
                <a:spcPct val="0"/>
              </a:spcAft>
            </a:pPr>
            <a:r>
              <a:rPr lang="en-US" sz="1350" b="1" dirty="0">
                <a:latin typeface="Arial" pitchFamily="34" charset="0"/>
                <a:ea typeface="Times New Roman" pitchFamily="18" charset="0"/>
                <a:cs typeface="Times New Roman" pitchFamily="18" charset="0"/>
              </a:rPr>
              <a:t>Example: The table shows the enrollment of students in  </a:t>
            </a:r>
          </a:p>
          <a:p>
            <a:pPr algn="just" defTabSz="685800" fontAlgn="base">
              <a:spcBef>
                <a:spcPct val="0"/>
              </a:spcBef>
              <a:spcAft>
                <a:spcPct val="0"/>
              </a:spcAft>
            </a:pPr>
            <a:r>
              <a:rPr lang="en-US" sz="1350" b="1" dirty="0">
                <a:latin typeface="Arial" pitchFamily="34" charset="0"/>
                <a:ea typeface="Times New Roman" pitchFamily="18" charset="0"/>
                <a:cs typeface="Times New Roman" pitchFamily="18" charset="0"/>
              </a:rPr>
              <a:t>	   Uni X according semester. Present the data using </a:t>
            </a:r>
          </a:p>
          <a:p>
            <a:pPr algn="just" defTabSz="685800" fontAlgn="base">
              <a:spcBef>
                <a:spcPct val="0"/>
              </a:spcBef>
              <a:spcAft>
                <a:spcPct val="0"/>
              </a:spcAft>
            </a:pPr>
            <a:r>
              <a:rPr lang="en-US" sz="1350" b="1" dirty="0">
                <a:latin typeface="Arial" pitchFamily="34" charset="0"/>
                <a:ea typeface="Times New Roman" pitchFamily="18" charset="0"/>
                <a:cs typeface="Times New Roman" pitchFamily="18" charset="0"/>
              </a:rPr>
              <a:t>	   suitable chart and give comment.</a:t>
            </a:r>
            <a:r>
              <a:rPr lang="en-US" sz="1350" b="1" dirty="0">
                <a:latin typeface="Arial" pitchFamily="34" charset="0"/>
              </a:rPr>
              <a:t> </a:t>
            </a:r>
            <a:endParaRPr lang="en-US" sz="1350" b="1" dirty="0">
              <a:latin typeface="Arial" pitchFamily="34" charset="0"/>
              <a:ea typeface="Times New Roman" pitchFamily="18" charset="0"/>
              <a:cs typeface="Times New Roman" pitchFamily="18" charset="0"/>
            </a:endParaRPr>
          </a:p>
        </p:txBody>
      </p:sp>
      <p:sp>
        <p:nvSpPr>
          <p:cNvPr id="2" name="TextBox 1"/>
          <p:cNvSpPr txBox="1"/>
          <p:nvPr/>
        </p:nvSpPr>
        <p:spPr>
          <a:xfrm>
            <a:off x="5334000" y="366162"/>
            <a:ext cx="3612524" cy="1384995"/>
          </a:xfrm>
          <a:prstGeom prst="rect">
            <a:avLst/>
          </a:prstGeom>
          <a:solidFill>
            <a:srgbClr val="FFFF00"/>
          </a:solidFill>
        </p:spPr>
        <p:txBody>
          <a:bodyPr wrap="square" rtlCol="0">
            <a:spAutoFit/>
          </a:bodyPr>
          <a:lstStyle/>
          <a:p>
            <a:r>
              <a:rPr lang="en-MY" sz="1200" b="1" dirty="0"/>
              <a:t>-USEFUL WHEN TWO OR MORE VARIABLES NEED TO BE PRESENTED. </a:t>
            </a:r>
          </a:p>
          <a:p>
            <a:r>
              <a:rPr lang="en-MY" sz="1200" b="1" dirty="0"/>
              <a:t>-BARS ARE GROUPED OR JOINED TOGETHER TO REPRESENT A CLASS. </a:t>
            </a:r>
          </a:p>
          <a:p>
            <a:r>
              <a:rPr lang="en-MY" sz="1200" b="1" dirty="0"/>
              <a:t>-BARS ALWAYS ARRANGED IN SAME SEQUENCE</a:t>
            </a:r>
          </a:p>
          <a:p>
            <a:r>
              <a:rPr lang="en-MY" sz="1200" b="1" dirty="0"/>
              <a:t>-SETS OF BARS FOR EACH CLASS SHOULD BE SEPARATED FOR MULTIPLE COMPARISON </a:t>
            </a:r>
          </a:p>
        </p:txBody>
      </p:sp>
      <p:sp>
        <p:nvSpPr>
          <p:cNvPr id="20" name="Title 7">
            <a:extLst>
              <a:ext uri="{FF2B5EF4-FFF2-40B4-BE49-F238E27FC236}">
                <a16:creationId xmlns:a16="http://schemas.microsoft.com/office/drawing/2014/main" id="{B2A141B4-6484-4984-BDB9-10779DAD016A}"/>
              </a:ext>
            </a:extLst>
          </p:cNvPr>
          <p:cNvSpPr txBox="1">
            <a:spLocks/>
          </p:cNvSpPr>
          <p:nvPr/>
        </p:nvSpPr>
        <p:spPr>
          <a:xfrm>
            <a:off x="457200" y="222816"/>
            <a:ext cx="3911600" cy="713349"/>
          </a:xfrm>
          <a:prstGeom prst="rect">
            <a:avLst/>
          </a:prstGeom>
          <a:solidFill>
            <a:schemeClr val="accent1">
              <a:lumMod val="40000"/>
              <a:lumOff val="60000"/>
            </a:schemeClr>
          </a:solidFill>
          <a:ln>
            <a:solidFill>
              <a:srgbClr val="FF0000"/>
            </a:solidFill>
          </a:ln>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b. Multiple Bar Chart</a:t>
            </a:r>
          </a:p>
        </p:txBody>
      </p:sp>
    </p:spTree>
    <p:extLst>
      <p:ext uri="{BB962C8B-B14F-4D97-AF65-F5344CB8AC3E}">
        <p14:creationId xmlns:p14="http://schemas.microsoft.com/office/powerpoint/2010/main" val="208356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76400" y="152400"/>
            <a:ext cx="5867400" cy="685800"/>
          </a:xfrm>
          <a:prstGeom prst="rect">
            <a:avLst/>
          </a:prstGeom>
          <a:ln w="9525" cap="flat" cmpd="sng" algn="ctr">
            <a:solidFill>
              <a:srgbClr val="FF0000"/>
            </a:solidFill>
            <a:prstDash val="solid"/>
          </a:ln>
        </p:spPr>
        <p:style>
          <a:lnRef idx="1">
            <a:schemeClr val="accent1"/>
          </a:lnRef>
          <a:fillRef idx="2">
            <a:schemeClr val="accent1"/>
          </a:fillRef>
          <a:effectRef idx="1">
            <a:schemeClr val="accent1"/>
          </a:effectRef>
          <a:fontRef idx="minor">
            <a:schemeClr val="dk1"/>
          </a:fontRef>
        </p:style>
        <p:txBody>
          <a:bodyPr bIns="91440" anchor="b" anchorCtr="0">
            <a:normAutofit fontScale="92500" lnSpcReduction="20000"/>
          </a:bodyPr>
          <a:lstStyle>
            <a:lvl1pPr algn="l" rtl="0" eaLnBrk="1" latinLnBrk="0" hangingPunct="1">
              <a:spcBef>
                <a:spcPct val="0"/>
              </a:spcBef>
              <a:buNone/>
              <a:defRPr kumimoji="0" sz="4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400" dirty="0">
                <a:solidFill>
                  <a:schemeClr val="tx1"/>
                </a:solidFill>
              </a:rPr>
              <a:t>TABLE OF CONTENTS</a:t>
            </a:r>
          </a:p>
        </p:txBody>
      </p:sp>
      <p:sp>
        <p:nvSpPr>
          <p:cNvPr id="5" name="TextBox 4"/>
          <p:cNvSpPr txBox="1"/>
          <p:nvPr/>
        </p:nvSpPr>
        <p:spPr>
          <a:xfrm>
            <a:off x="685800" y="990600"/>
            <a:ext cx="7467600" cy="4401205"/>
          </a:xfrm>
          <a:prstGeom prst="rect">
            <a:avLst/>
          </a:prstGeom>
          <a:noFill/>
        </p:spPr>
        <p:txBody>
          <a:bodyPr wrap="square" rtlCol="0">
            <a:spAutoFit/>
          </a:bodyPr>
          <a:lstStyle/>
          <a:p>
            <a:r>
              <a:rPr lang="en-US" sz="2800" dirty="0"/>
              <a:t>1.1   Why study statistics</a:t>
            </a:r>
          </a:p>
          <a:p>
            <a:r>
              <a:rPr lang="en-US" sz="2800" dirty="0"/>
              <a:t>1.2   Definition of Statistics</a:t>
            </a:r>
          </a:p>
          <a:p>
            <a:r>
              <a:rPr lang="en-US" sz="2800" dirty="0"/>
              <a:t>1.3   Types of statistics</a:t>
            </a:r>
          </a:p>
          <a:p>
            <a:r>
              <a:rPr lang="en-US" sz="2800" dirty="0"/>
              <a:t>1.4   Basic Statistical Terms</a:t>
            </a:r>
          </a:p>
          <a:p>
            <a:r>
              <a:rPr lang="en-US" sz="2800" dirty="0"/>
              <a:t>1.5   Types of Variables</a:t>
            </a:r>
          </a:p>
          <a:p>
            <a:r>
              <a:rPr lang="en-US" sz="2800" dirty="0"/>
              <a:t>1.6   Level of Measurement (Variables Scale)</a:t>
            </a:r>
          </a:p>
          <a:p>
            <a:r>
              <a:rPr lang="en-US" sz="2800" dirty="0"/>
              <a:t>1.7   Sources of Data</a:t>
            </a:r>
          </a:p>
          <a:p>
            <a:r>
              <a:rPr lang="en-US" sz="2800" dirty="0"/>
              <a:t>1.8   Data Presentation</a:t>
            </a:r>
          </a:p>
          <a:p>
            <a:r>
              <a:rPr lang="en-US" sz="2800" dirty="0"/>
              <a:t>1.8.1	Data Presentation for Qualitative Data</a:t>
            </a:r>
          </a:p>
          <a:p>
            <a:r>
              <a:rPr lang="en-US" sz="2800" dirty="0"/>
              <a:t>1.8.2	Data Presentation for Quantitative Data</a:t>
            </a:r>
          </a:p>
        </p:txBody>
      </p:sp>
    </p:spTree>
    <p:extLst>
      <p:ext uri="{BB962C8B-B14F-4D97-AF65-F5344CB8AC3E}">
        <p14:creationId xmlns:p14="http://schemas.microsoft.com/office/powerpoint/2010/main" val="2939082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1028" name="Rectangle 4"/>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7" name="TextBox 6"/>
          <p:cNvSpPr txBox="1"/>
          <p:nvPr/>
        </p:nvSpPr>
        <p:spPr>
          <a:xfrm>
            <a:off x="402923" y="1392471"/>
            <a:ext cx="5692003" cy="1908215"/>
          </a:xfrm>
          <a:prstGeom prst="rect">
            <a:avLst/>
          </a:prstGeom>
          <a:noFill/>
        </p:spPr>
        <p:txBody>
          <a:bodyPr wrap="square" rtlCol="0">
            <a:spAutoFit/>
          </a:bodyPr>
          <a:lstStyle/>
          <a:p>
            <a:pPr algn="just"/>
            <a:r>
              <a:rPr lang="en-US" sz="2000" b="1" dirty="0"/>
              <a:t>The table represents the number of respondents according to the type of English newspaper preferred. Present this information using component bar chart and percentage component bar chart.</a:t>
            </a:r>
          </a:p>
          <a:p>
            <a:pPr algn="just"/>
            <a:endParaRPr lang="en-US" b="1" dirty="0"/>
          </a:p>
        </p:txBody>
      </p:sp>
      <p:graphicFrame>
        <p:nvGraphicFramePr>
          <p:cNvPr id="9" name="Table 8"/>
          <p:cNvGraphicFramePr>
            <a:graphicFrameLocks noGrp="1"/>
          </p:cNvGraphicFramePr>
          <p:nvPr>
            <p:extLst>
              <p:ext uri="{D42A27DB-BD31-4B8C-83A1-F6EECF244321}">
                <p14:modId xmlns:p14="http://schemas.microsoft.com/office/powerpoint/2010/main" val="3360801584"/>
              </p:ext>
            </p:extLst>
          </p:nvPr>
        </p:nvGraphicFramePr>
        <p:xfrm>
          <a:off x="215978" y="3033881"/>
          <a:ext cx="5969001" cy="1157286"/>
        </p:xfrm>
        <a:graphic>
          <a:graphicData uri="http://schemas.openxmlformats.org/drawingml/2006/table">
            <a:tbl>
              <a:tblPr>
                <a:tableStyleId>{69C7853C-536D-4A76-A0AE-DD22124D55A5}</a:tableStyleId>
              </a:tblPr>
              <a:tblGrid>
                <a:gridCol w="1605323">
                  <a:extLst>
                    <a:ext uri="{9D8B030D-6E8A-4147-A177-3AD203B41FA5}">
                      <a16:colId xmlns:a16="http://schemas.microsoft.com/office/drawing/2014/main" val="20000"/>
                    </a:ext>
                  </a:extLst>
                </a:gridCol>
                <a:gridCol w="1089327">
                  <a:extLst>
                    <a:ext uri="{9D8B030D-6E8A-4147-A177-3AD203B41FA5}">
                      <a16:colId xmlns:a16="http://schemas.microsoft.com/office/drawing/2014/main" val="20001"/>
                    </a:ext>
                  </a:extLst>
                </a:gridCol>
                <a:gridCol w="1089327">
                  <a:extLst>
                    <a:ext uri="{9D8B030D-6E8A-4147-A177-3AD203B41FA5}">
                      <a16:colId xmlns:a16="http://schemas.microsoft.com/office/drawing/2014/main" val="20002"/>
                    </a:ext>
                  </a:extLst>
                </a:gridCol>
                <a:gridCol w="1089327">
                  <a:extLst>
                    <a:ext uri="{9D8B030D-6E8A-4147-A177-3AD203B41FA5}">
                      <a16:colId xmlns:a16="http://schemas.microsoft.com/office/drawing/2014/main" val="20003"/>
                    </a:ext>
                  </a:extLst>
                </a:gridCol>
                <a:gridCol w="1095697">
                  <a:extLst>
                    <a:ext uri="{9D8B030D-6E8A-4147-A177-3AD203B41FA5}">
                      <a16:colId xmlns:a16="http://schemas.microsoft.com/office/drawing/2014/main" val="20004"/>
                    </a:ext>
                  </a:extLst>
                </a:gridCol>
              </a:tblGrid>
              <a:tr h="192881">
                <a:tc rowSpan="2">
                  <a:txBody>
                    <a:bodyPr/>
                    <a:lstStyle/>
                    <a:p>
                      <a:pPr algn="ctr" fontAlgn="b"/>
                      <a:r>
                        <a:rPr lang="en-US" sz="1200" b="1" u="none" strike="noStrike" dirty="0"/>
                        <a:t>Ethnic Group</a:t>
                      </a:r>
                      <a:endParaRPr lang="en-US" sz="1200" b="1" i="0" u="none" strike="noStrike" dirty="0">
                        <a:solidFill>
                          <a:srgbClr val="000000"/>
                        </a:solidFill>
                        <a:latin typeface="Arial"/>
                      </a:endParaRPr>
                    </a:p>
                  </a:txBody>
                  <a:tcPr marL="9525" marR="9525" marT="7144" marB="0" anchor="b"/>
                </a:tc>
                <a:tc gridSpan="3">
                  <a:txBody>
                    <a:bodyPr/>
                    <a:lstStyle/>
                    <a:p>
                      <a:pPr algn="ctr" fontAlgn="b"/>
                      <a:r>
                        <a:rPr lang="en-US" sz="1200" b="1" u="none" strike="noStrike" dirty="0"/>
                        <a:t>Type of English Newspaper</a:t>
                      </a:r>
                      <a:endParaRPr lang="en-US" sz="1200" b="1" i="0" u="none" strike="noStrike" dirty="0">
                        <a:solidFill>
                          <a:srgbClr val="000000"/>
                        </a:solidFill>
                        <a:latin typeface="Arial"/>
                      </a:endParaRPr>
                    </a:p>
                  </a:txBody>
                  <a:tcPr marL="9525" marR="9525" marT="7144" marB="0" anchor="b"/>
                </a:tc>
                <a:tc hMerge="1">
                  <a:txBody>
                    <a:bodyPr/>
                    <a:lstStyle/>
                    <a:p>
                      <a:endParaRPr lang="en-US"/>
                    </a:p>
                  </a:txBody>
                  <a:tcPr/>
                </a:tc>
                <a:tc hMerge="1">
                  <a:txBody>
                    <a:bodyPr/>
                    <a:lstStyle/>
                    <a:p>
                      <a:endParaRPr lang="en-US"/>
                    </a:p>
                  </a:txBody>
                  <a:tcPr/>
                </a:tc>
                <a:tc rowSpan="2">
                  <a:txBody>
                    <a:bodyPr/>
                    <a:lstStyle/>
                    <a:p>
                      <a:pPr algn="ctr" fontAlgn="b"/>
                      <a:r>
                        <a:rPr lang="en-US" sz="1200" b="1" u="none" strike="noStrike" dirty="0"/>
                        <a:t>TOTAL</a:t>
                      </a:r>
                      <a:endParaRPr lang="en-US" sz="1200" b="1" i="0" u="none" strike="noStrike" dirty="0">
                        <a:solidFill>
                          <a:srgbClr val="000000"/>
                        </a:solidFill>
                        <a:latin typeface="Arial"/>
                      </a:endParaRPr>
                    </a:p>
                  </a:txBody>
                  <a:tcPr marL="9525" marR="9525" marT="7144" marB="0" anchor="b"/>
                </a:tc>
                <a:extLst>
                  <a:ext uri="{0D108BD9-81ED-4DB2-BD59-A6C34878D82A}">
                    <a16:rowId xmlns:a16="http://schemas.microsoft.com/office/drawing/2014/main" val="10000"/>
                  </a:ext>
                </a:extLst>
              </a:tr>
              <a:tr h="192881">
                <a:tc vMerge="1">
                  <a:txBody>
                    <a:bodyPr/>
                    <a:lstStyle/>
                    <a:p>
                      <a:endParaRPr lang="en-US"/>
                    </a:p>
                  </a:txBody>
                  <a:tcPr/>
                </a:tc>
                <a:tc>
                  <a:txBody>
                    <a:bodyPr/>
                    <a:lstStyle/>
                    <a:p>
                      <a:pPr algn="ctr" fontAlgn="b"/>
                      <a:r>
                        <a:rPr lang="en-US" sz="1200" b="1" u="none" strike="noStrike"/>
                        <a:t>NST</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a:t>Star</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dirty="0"/>
                        <a:t>Malay Mail</a:t>
                      </a:r>
                      <a:endParaRPr lang="en-US" sz="1200" b="1" i="0" u="none" strike="noStrike" dirty="0">
                        <a:solidFill>
                          <a:srgbClr val="000000"/>
                        </a:solidFill>
                        <a:latin typeface="Arial"/>
                      </a:endParaRPr>
                    </a:p>
                  </a:txBody>
                  <a:tcPr marL="9525" marR="9525" marT="7144" marB="0" anchor="b"/>
                </a:tc>
                <a:tc vMerge="1">
                  <a:txBody>
                    <a:bodyPr/>
                    <a:lstStyle/>
                    <a:p>
                      <a:endParaRPr lang="en-US"/>
                    </a:p>
                  </a:txBody>
                  <a:tcPr/>
                </a:tc>
                <a:extLst>
                  <a:ext uri="{0D108BD9-81ED-4DB2-BD59-A6C34878D82A}">
                    <a16:rowId xmlns:a16="http://schemas.microsoft.com/office/drawing/2014/main" val="10001"/>
                  </a:ext>
                </a:extLst>
              </a:tr>
              <a:tr h="192881">
                <a:tc>
                  <a:txBody>
                    <a:bodyPr/>
                    <a:lstStyle/>
                    <a:p>
                      <a:pPr algn="ctr" fontAlgn="b"/>
                      <a:r>
                        <a:rPr lang="en-US" sz="1200" b="1" u="none" strike="noStrike"/>
                        <a:t>Chinese</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a:t>250</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a:t>200</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a:t>50</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dirty="0"/>
                        <a:t>500</a:t>
                      </a:r>
                      <a:endParaRPr lang="en-US" sz="1200" b="1" i="0" u="none" strike="noStrike" dirty="0">
                        <a:solidFill>
                          <a:srgbClr val="000000"/>
                        </a:solidFill>
                        <a:latin typeface="Arial"/>
                      </a:endParaRPr>
                    </a:p>
                  </a:txBody>
                  <a:tcPr marL="9525" marR="9525" marT="7144" marB="0" anchor="b"/>
                </a:tc>
                <a:extLst>
                  <a:ext uri="{0D108BD9-81ED-4DB2-BD59-A6C34878D82A}">
                    <a16:rowId xmlns:a16="http://schemas.microsoft.com/office/drawing/2014/main" val="10002"/>
                  </a:ext>
                </a:extLst>
              </a:tr>
              <a:tr h="192881">
                <a:tc>
                  <a:txBody>
                    <a:bodyPr/>
                    <a:lstStyle/>
                    <a:p>
                      <a:pPr algn="ctr" fontAlgn="b"/>
                      <a:r>
                        <a:rPr lang="en-US" sz="1200" b="1" u="none" strike="noStrike"/>
                        <a:t>Malay</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a:t>150</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dirty="0"/>
                        <a:t>50</a:t>
                      </a:r>
                      <a:endParaRPr lang="en-US" sz="1200" b="1" i="0" u="none" strike="noStrike" dirty="0">
                        <a:solidFill>
                          <a:srgbClr val="000000"/>
                        </a:solidFill>
                        <a:latin typeface="Arial"/>
                      </a:endParaRPr>
                    </a:p>
                  </a:txBody>
                  <a:tcPr marL="9525" marR="9525" marT="7144" marB="0" anchor="b"/>
                </a:tc>
                <a:tc>
                  <a:txBody>
                    <a:bodyPr/>
                    <a:lstStyle/>
                    <a:p>
                      <a:pPr algn="ctr" fontAlgn="b"/>
                      <a:r>
                        <a:rPr lang="en-US" sz="1200" b="1" u="none" strike="noStrike"/>
                        <a:t>100</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dirty="0"/>
                        <a:t>300</a:t>
                      </a:r>
                      <a:endParaRPr lang="en-US" sz="1200" b="1" i="0" u="none" strike="noStrike" dirty="0">
                        <a:solidFill>
                          <a:srgbClr val="000000"/>
                        </a:solidFill>
                        <a:latin typeface="Arial"/>
                      </a:endParaRPr>
                    </a:p>
                  </a:txBody>
                  <a:tcPr marL="9525" marR="9525" marT="7144" marB="0" anchor="b"/>
                </a:tc>
                <a:extLst>
                  <a:ext uri="{0D108BD9-81ED-4DB2-BD59-A6C34878D82A}">
                    <a16:rowId xmlns:a16="http://schemas.microsoft.com/office/drawing/2014/main" val="10003"/>
                  </a:ext>
                </a:extLst>
              </a:tr>
              <a:tr h="192881">
                <a:tc>
                  <a:txBody>
                    <a:bodyPr/>
                    <a:lstStyle/>
                    <a:p>
                      <a:pPr algn="ctr" fontAlgn="b"/>
                      <a:r>
                        <a:rPr lang="en-US" sz="1200" b="1" u="none" strike="noStrike"/>
                        <a:t>Indian</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a:t>100</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a:t>50</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a:t>40</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dirty="0"/>
                        <a:t>180</a:t>
                      </a:r>
                      <a:endParaRPr lang="en-US" sz="1200" b="1" i="0" u="none" strike="noStrike" dirty="0">
                        <a:solidFill>
                          <a:srgbClr val="000000"/>
                        </a:solidFill>
                        <a:latin typeface="Arial"/>
                      </a:endParaRPr>
                    </a:p>
                  </a:txBody>
                  <a:tcPr marL="9525" marR="9525" marT="7144" marB="0" anchor="b"/>
                </a:tc>
                <a:extLst>
                  <a:ext uri="{0D108BD9-81ED-4DB2-BD59-A6C34878D82A}">
                    <a16:rowId xmlns:a16="http://schemas.microsoft.com/office/drawing/2014/main" val="10004"/>
                  </a:ext>
                </a:extLst>
              </a:tr>
              <a:tr h="192881">
                <a:tc>
                  <a:txBody>
                    <a:bodyPr/>
                    <a:lstStyle/>
                    <a:p>
                      <a:pPr algn="ctr" fontAlgn="b"/>
                      <a:r>
                        <a:rPr lang="en-US" sz="1200" b="1" u="none" strike="noStrike" dirty="0"/>
                        <a:t>Others</a:t>
                      </a:r>
                      <a:endParaRPr lang="en-US" sz="1200" b="1" i="0" u="none" strike="noStrike" dirty="0">
                        <a:solidFill>
                          <a:srgbClr val="000000"/>
                        </a:solidFill>
                        <a:latin typeface="Arial"/>
                      </a:endParaRPr>
                    </a:p>
                  </a:txBody>
                  <a:tcPr marL="9525" marR="9525" marT="7144" marB="0" anchor="b"/>
                </a:tc>
                <a:tc>
                  <a:txBody>
                    <a:bodyPr/>
                    <a:lstStyle/>
                    <a:p>
                      <a:pPr algn="ctr" fontAlgn="b"/>
                      <a:r>
                        <a:rPr lang="en-US" sz="1200" b="1" u="none" strike="noStrike"/>
                        <a:t>10</a:t>
                      </a:r>
                      <a:endParaRPr lang="en-US" sz="1200" b="1" i="0" u="none" strike="noStrike">
                        <a:solidFill>
                          <a:srgbClr val="000000"/>
                        </a:solidFill>
                        <a:latin typeface="Arial"/>
                      </a:endParaRPr>
                    </a:p>
                  </a:txBody>
                  <a:tcPr marL="9525" marR="9525" marT="7144" marB="0" anchor="b"/>
                </a:tc>
                <a:tc>
                  <a:txBody>
                    <a:bodyPr/>
                    <a:lstStyle/>
                    <a:p>
                      <a:pPr algn="ctr" fontAlgn="b"/>
                      <a:r>
                        <a:rPr lang="en-US" sz="1200" b="1" u="none" strike="noStrike" dirty="0"/>
                        <a:t>10</a:t>
                      </a:r>
                      <a:endParaRPr lang="en-US" sz="1200" b="1" i="0" u="none" strike="noStrike" dirty="0">
                        <a:solidFill>
                          <a:srgbClr val="000000"/>
                        </a:solidFill>
                        <a:latin typeface="Arial"/>
                      </a:endParaRPr>
                    </a:p>
                  </a:txBody>
                  <a:tcPr marL="9525" marR="9525" marT="7144" marB="0" anchor="b"/>
                </a:tc>
                <a:tc>
                  <a:txBody>
                    <a:bodyPr/>
                    <a:lstStyle/>
                    <a:p>
                      <a:pPr algn="ctr" fontAlgn="b"/>
                      <a:r>
                        <a:rPr lang="en-US" sz="1200" b="1" u="none" strike="noStrike" dirty="0"/>
                        <a:t>0</a:t>
                      </a:r>
                      <a:endParaRPr lang="en-US" sz="1200" b="1" i="0" u="none" strike="noStrike" dirty="0">
                        <a:solidFill>
                          <a:srgbClr val="000000"/>
                        </a:solidFill>
                        <a:latin typeface="Arial"/>
                      </a:endParaRPr>
                    </a:p>
                  </a:txBody>
                  <a:tcPr marL="9525" marR="9525" marT="7144" marB="0" anchor="b"/>
                </a:tc>
                <a:tc>
                  <a:txBody>
                    <a:bodyPr/>
                    <a:lstStyle/>
                    <a:p>
                      <a:pPr algn="ctr" fontAlgn="b"/>
                      <a:r>
                        <a:rPr lang="en-US" sz="1200" b="1" u="none" strike="noStrike" dirty="0"/>
                        <a:t>20</a:t>
                      </a:r>
                      <a:endParaRPr lang="en-US" sz="1200" b="1" i="0" u="none" strike="noStrike" dirty="0">
                        <a:solidFill>
                          <a:srgbClr val="000000"/>
                        </a:solidFill>
                        <a:latin typeface="Arial"/>
                      </a:endParaRPr>
                    </a:p>
                  </a:txBody>
                  <a:tcPr marL="9525" marR="9525" marT="7144" marB="0" anchor="b"/>
                </a:tc>
                <a:extLst>
                  <a:ext uri="{0D108BD9-81ED-4DB2-BD59-A6C34878D82A}">
                    <a16:rowId xmlns:a16="http://schemas.microsoft.com/office/drawing/2014/main" val="10005"/>
                  </a:ext>
                </a:extLst>
              </a:tr>
            </a:tbl>
          </a:graphicData>
        </a:graphic>
      </p:graphicFrame>
      <p:graphicFrame>
        <p:nvGraphicFramePr>
          <p:cNvPr id="11" name="Chart 10"/>
          <p:cNvGraphicFramePr/>
          <p:nvPr>
            <p:extLst>
              <p:ext uri="{D42A27DB-BD31-4B8C-83A1-F6EECF244321}">
                <p14:modId xmlns:p14="http://schemas.microsoft.com/office/powerpoint/2010/main" val="1154866867"/>
              </p:ext>
            </p:extLst>
          </p:nvPr>
        </p:nvGraphicFramePr>
        <p:xfrm>
          <a:off x="1279925" y="4338763"/>
          <a:ext cx="4876800" cy="225353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6184979" y="393750"/>
            <a:ext cx="2820473" cy="3293209"/>
          </a:xfrm>
          <a:prstGeom prst="rect">
            <a:avLst/>
          </a:prstGeom>
          <a:solidFill>
            <a:srgbClr val="FFFF00"/>
          </a:solidFill>
        </p:spPr>
        <p:txBody>
          <a:bodyPr wrap="square" rtlCol="0">
            <a:spAutoFit/>
          </a:bodyPr>
          <a:lstStyle/>
          <a:p>
            <a:pPr marL="214313" indent="-214313">
              <a:buFontTx/>
              <a:buChar char="-"/>
            </a:pPr>
            <a:r>
              <a:rPr lang="en-MY" sz="1600" dirty="0"/>
              <a:t>ILLUSTRATES THE COMPONENTS THAT MAKE UP A TOTAL OR AS A WHOLE</a:t>
            </a:r>
          </a:p>
          <a:p>
            <a:pPr marL="214313" indent="-214313">
              <a:buFontTx/>
              <a:buChar char="-"/>
            </a:pPr>
            <a:r>
              <a:rPr lang="en-MY" sz="1600" dirty="0"/>
              <a:t>EACH COMPONENT IS REPRESENTED BY A SECTION PROPORTIONAL IN SIZE TO ITS REPRESENTATION IN THE TOTAL OF EACH BAR </a:t>
            </a:r>
          </a:p>
          <a:p>
            <a:pPr marL="214313" indent="-214313">
              <a:buFontTx/>
              <a:buChar char="-"/>
            </a:pPr>
            <a:r>
              <a:rPr lang="en-MY" sz="1600" dirty="0"/>
              <a:t>THE COMPONENT ARE ALWAYS STACKED IN THE SAME ORDER WITHIN EACH BAR </a:t>
            </a:r>
          </a:p>
        </p:txBody>
      </p:sp>
      <p:sp>
        <p:nvSpPr>
          <p:cNvPr id="14" name="Title 7">
            <a:extLst>
              <a:ext uri="{FF2B5EF4-FFF2-40B4-BE49-F238E27FC236}">
                <a16:creationId xmlns:a16="http://schemas.microsoft.com/office/drawing/2014/main" id="{5150A2CE-B221-4F1A-9147-9708345886FF}"/>
              </a:ext>
            </a:extLst>
          </p:cNvPr>
          <p:cNvSpPr txBox="1">
            <a:spLocks/>
          </p:cNvSpPr>
          <p:nvPr/>
        </p:nvSpPr>
        <p:spPr>
          <a:xfrm>
            <a:off x="411486" y="550695"/>
            <a:ext cx="3911600" cy="713349"/>
          </a:xfrm>
          <a:prstGeom prst="rect">
            <a:avLst/>
          </a:prstGeom>
          <a:solidFill>
            <a:schemeClr val="accent1">
              <a:lumMod val="40000"/>
              <a:lumOff val="60000"/>
            </a:schemeClr>
          </a:solidFill>
          <a:ln>
            <a:solidFill>
              <a:srgbClr val="FF0000"/>
            </a:solidFill>
          </a:ln>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c. Component Bar Chart</a:t>
            </a:r>
          </a:p>
        </p:txBody>
      </p:sp>
    </p:spTree>
    <p:extLst>
      <p:ext uri="{BB962C8B-B14F-4D97-AF65-F5344CB8AC3E}">
        <p14:creationId xmlns:p14="http://schemas.microsoft.com/office/powerpoint/2010/main" val="863475454"/>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1028" name="Rectangle 4"/>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23554" name="Rectangle 2"/>
          <p:cNvSpPr>
            <a:spLocks noChangeArrowheads="1"/>
          </p:cNvSpPr>
          <p:nvPr/>
        </p:nvSpPr>
        <p:spPr bwMode="auto">
          <a:xfrm>
            <a:off x="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23555" name="Rectangle 3"/>
          <p:cNvSpPr>
            <a:spLocks noChangeArrowheads="1"/>
          </p:cNvSpPr>
          <p:nvPr/>
        </p:nvSpPr>
        <p:spPr bwMode="auto">
          <a:xfrm>
            <a:off x="1" y="14331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sz="1350">
              <a:latin typeface="Arial" pitchFamily="34" charset="0"/>
            </a:endParaRPr>
          </a:p>
        </p:txBody>
      </p:sp>
      <p:sp>
        <p:nvSpPr>
          <p:cNvPr id="23557" name="Rectangle 5"/>
          <p:cNvSpPr>
            <a:spLocks noChangeArrowheads="1"/>
          </p:cNvSpPr>
          <p:nvPr/>
        </p:nvSpPr>
        <p:spPr bwMode="auto">
          <a:xfrm>
            <a:off x="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23558" name="Rectangle 6"/>
          <p:cNvSpPr>
            <a:spLocks noChangeArrowheads="1"/>
          </p:cNvSpPr>
          <p:nvPr/>
        </p:nvSpPr>
        <p:spPr bwMode="auto">
          <a:xfrm>
            <a:off x="1" y="160457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sz="1350">
              <a:latin typeface="Arial" pitchFamily="34" charset="0"/>
            </a:endParaRPr>
          </a:p>
        </p:txBody>
      </p:sp>
      <p:sp>
        <p:nvSpPr>
          <p:cNvPr id="2" name="TextBox 1"/>
          <p:cNvSpPr txBox="1"/>
          <p:nvPr/>
        </p:nvSpPr>
        <p:spPr>
          <a:xfrm>
            <a:off x="6370653" y="857250"/>
            <a:ext cx="2578994" cy="5478423"/>
          </a:xfrm>
          <a:prstGeom prst="rect">
            <a:avLst/>
          </a:prstGeom>
          <a:solidFill>
            <a:srgbClr val="FFFF00"/>
          </a:solidFill>
        </p:spPr>
        <p:txBody>
          <a:bodyPr wrap="square" rtlCol="0">
            <a:spAutoFit/>
          </a:bodyPr>
          <a:lstStyle/>
          <a:p>
            <a:pPr marL="285750" indent="-285750">
              <a:buFont typeface="Arial" panose="020B0604020202020204" pitchFamily="34" charset="0"/>
              <a:buChar char="•"/>
            </a:pPr>
            <a:r>
              <a:rPr lang="en-MY" sz="1400" b="1" dirty="0"/>
              <a:t>MODIFICATION OF CBC WHERE EACH COMPONENT OF THE TOTAL IS EXPRESSED AS A PERCENTAGE OF THE TOTAL</a:t>
            </a:r>
          </a:p>
          <a:p>
            <a:endParaRPr lang="en-MY" sz="1400" b="1" dirty="0"/>
          </a:p>
          <a:p>
            <a:pPr marL="285750" indent="-285750">
              <a:buFont typeface="Arial" panose="020B0604020202020204" pitchFamily="34" charset="0"/>
              <a:buChar char="•"/>
            </a:pPr>
            <a:r>
              <a:rPr lang="en-MY" sz="1400" b="1" dirty="0"/>
              <a:t>THE SCALE WILL BE IN PERCENTAGE SCALE, AND ALL BARS DRAWN WILL BE OF THE SAME HEIGHT, REPRESENTING 100% (OF THE TOTAL). </a:t>
            </a:r>
          </a:p>
          <a:p>
            <a:endParaRPr lang="en-MY" sz="1400" b="1" dirty="0"/>
          </a:p>
          <a:p>
            <a:pPr marL="285750" indent="-285750">
              <a:buFont typeface="Arial" panose="020B0604020202020204" pitchFamily="34" charset="0"/>
              <a:buChar char="•"/>
            </a:pPr>
            <a:r>
              <a:rPr lang="en-MY" sz="1400" b="1" dirty="0"/>
              <a:t>IF THE DATA ARE NOT IN PERCENTAGE FORM, IT IS NECESSARY TO COMPUTE THE PERCENTAGE OF THE TOTAL FOR EACH COMPONENT AND DETERMINE THE CUMULATIVE PERCENTAGES FOR EACH BAR TO FACILITATE THE PLOTTING OF THE POINTS</a:t>
            </a:r>
          </a:p>
        </p:txBody>
      </p:sp>
      <p:graphicFrame>
        <p:nvGraphicFramePr>
          <p:cNvPr id="15" name="Table 14"/>
          <p:cNvGraphicFramePr>
            <a:graphicFrameLocks noGrp="1"/>
          </p:cNvGraphicFramePr>
          <p:nvPr>
            <p:extLst>
              <p:ext uri="{D42A27DB-BD31-4B8C-83A1-F6EECF244321}">
                <p14:modId xmlns:p14="http://schemas.microsoft.com/office/powerpoint/2010/main" val="890054743"/>
              </p:ext>
            </p:extLst>
          </p:nvPr>
        </p:nvGraphicFramePr>
        <p:xfrm>
          <a:off x="511714" y="1569913"/>
          <a:ext cx="4389282" cy="1350167"/>
        </p:xfrm>
        <a:graphic>
          <a:graphicData uri="http://schemas.openxmlformats.org/drawingml/2006/table">
            <a:tbl>
              <a:tblPr/>
              <a:tblGrid>
                <a:gridCol w="1445880">
                  <a:extLst>
                    <a:ext uri="{9D8B030D-6E8A-4147-A177-3AD203B41FA5}">
                      <a16:colId xmlns:a16="http://schemas.microsoft.com/office/drawing/2014/main" val="20000"/>
                    </a:ext>
                  </a:extLst>
                </a:gridCol>
                <a:gridCol w="981134">
                  <a:extLst>
                    <a:ext uri="{9D8B030D-6E8A-4147-A177-3AD203B41FA5}">
                      <a16:colId xmlns:a16="http://schemas.microsoft.com/office/drawing/2014/main" val="20001"/>
                    </a:ext>
                  </a:extLst>
                </a:gridCol>
                <a:gridCol w="981134">
                  <a:extLst>
                    <a:ext uri="{9D8B030D-6E8A-4147-A177-3AD203B41FA5}">
                      <a16:colId xmlns:a16="http://schemas.microsoft.com/office/drawing/2014/main" val="20002"/>
                    </a:ext>
                  </a:extLst>
                </a:gridCol>
                <a:gridCol w="981134">
                  <a:extLst>
                    <a:ext uri="{9D8B030D-6E8A-4147-A177-3AD203B41FA5}">
                      <a16:colId xmlns:a16="http://schemas.microsoft.com/office/drawing/2014/main" val="20003"/>
                    </a:ext>
                  </a:extLst>
                </a:gridCol>
              </a:tblGrid>
              <a:tr h="192881">
                <a:tc rowSpan="2">
                  <a:txBody>
                    <a:bodyPr/>
                    <a:lstStyle/>
                    <a:p>
                      <a:pPr algn="ctr" fontAlgn="b"/>
                      <a:r>
                        <a:rPr lang="en-US" sz="1200" b="1" i="0" u="none" strike="noStrike" dirty="0">
                          <a:solidFill>
                            <a:srgbClr val="000000"/>
                          </a:solidFill>
                          <a:latin typeface="Arial"/>
                        </a:rPr>
                        <a:t>Ethnic Group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gridSpan="3">
                  <a:txBody>
                    <a:bodyPr/>
                    <a:lstStyle/>
                    <a:p>
                      <a:pPr algn="ctr" fontAlgn="b"/>
                      <a:r>
                        <a:rPr lang="en-US" sz="1200" b="1" i="0" u="none" strike="noStrike" dirty="0">
                          <a:solidFill>
                            <a:srgbClr val="000000"/>
                          </a:solidFill>
                          <a:latin typeface="Arial"/>
                        </a:rPr>
                        <a:t>Type of English Newspaper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2881">
                <a:tc vMerge="1">
                  <a:txBody>
                    <a:bodyPr/>
                    <a:lstStyle/>
                    <a:p>
                      <a:endParaRPr lang="en-US"/>
                    </a:p>
                  </a:txBody>
                  <a:tcPr/>
                </a:tc>
                <a:tc>
                  <a:txBody>
                    <a:bodyPr/>
                    <a:lstStyle/>
                    <a:p>
                      <a:pPr algn="ctr" fontAlgn="b"/>
                      <a:r>
                        <a:rPr lang="en-US" sz="1200" b="1" i="0" u="none" strike="noStrike">
                          <a:solidFill>
                            <a:srgbClr val="000000"/>
                          </a:solidFill>
                          <a:latin typeface="Arial"/>
                        </a:rPr>
                        <a:t>NST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Star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dirty="0">
                          <a:solidFill>
                            <a:srgbClr val="000000"/>
                          </a:solidFill>
                          <a:latin typeface="Arial"/>
                        </a:rPr>
                        <a:t>Malay Mail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extLst>
                  <a:ext uri="{0D108BD9-81ED-4DB2-BD59-A6C34878D82A}">
                    <a16:rowId xmlns:a16="http://schemas.microsoft.com/office/drawing/2014/main" val="10001"/>
                  </a:ext>
                </a:extLst>
              </a:tr>
              <a:tr h="192881">
                <a:tc>
                  <a:txBody>
                    <a:bodyPr/>
                    <a:lstStyle/>
                    <a:p>
                      <a:pPr algn="ctr" fontAlgn="b"/>
                      <a:r>
                        <a:rPr lang="en-US" sz="1200" b="1" i="0" u="none" strike="noStrike">
                          <a:solidFill>
                            <a:srgbClr val="000000"/>
                          </a:solidFill>
                          <a:latin typeface="Arial"/>
                        </a:rPr>
                        <a:t>Chinese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250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200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50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extLst>
                  <a:ext uri="{0D108BD9-81ED-4DB2-BD59-A6C34878D82A}">
                    <a16:rowId xmlns:a16="http://schemas.microsoft.com/office/drawing/2014/main" val="10002"/>
                  </a:ext>
                </a:extLst>
              </a:tr>
              <a:tr h="192881">
                <a:tc>
                  <a:txBody>
                    <a:bodyPr/>
                    <a:lstStyle/>
                    <a:p>
                      <a:pPr algn="ctr" fontAlgn="b"/>
                      <a:r>
                        <a:rPr lang="en-US" sz="1200" b="1" i="0" u="none" strike="noStrike">
                          <a:solidFill>
                            <a:srgbClr val="000000"/>
                          </a:solidFill>
                          <a:latin typeface="Arial"/>
                        </a:rPr>
                        <a:t>Malay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150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dirty="0">
                          <a:solidFill>
                            <a:srgbClr val="000000"/>
                          </a:solidFill>
                          <a:latin typeface="Arial"/>
                        </a:rPr>
                        <a:t>50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100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extLst>
                  <a:ext uri="{0D108BD9-81ED-4DB2-BD59-A6C34878D82A}">
                    <a16:rowId xmlns:a16="http://schemas.microsoft.com/office/drawing/2014/main" val="10003"/>
                  </a:ext>
                </a:extLst>
              </a:tr>
              <a:tr h="192881">
                <a:tc>
                  <a:txBody>
                    <a:bodyPr/>
                    <a:lstStyle/>
                    <a:p>
                      <a:pPr algn="ctr" fontAlgn="b"/>
                      <a:r>
                        <a:rPr lang="en-US" sz="1200" b="1" i="0" u="none" strike="noStrike">
                          <a:solidFill>
                            <a:srgbClr val="000000"/>
                          </a:solidFill>
                          <a:latin typeface="Arial"/>
                        </a:rPr>
                        <a:t>Indian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100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50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40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extLst>
                  <a:ext uri="{0D108BD9-81ED-4DB2-BD59-A6C34878D82A}">
                    <a16:rowId xmlns:a16="http://schemas.microsoft.com/office/drawing/2014/main" val="10004"/>
                  </a:ext>
                </a:extLst>
              </a:tr>
              <a:tr h="192881">
                <a:tc>
                  <a:txBody>
                    <a:bodyPr/>
                    <a:lstStyle/>
                    <a:p>
                      <a:pPr algn="ctr" fontAlgn="b"/>
                      <a:r>
                        <a:rPr lang="en-US" sz="1200" b="1" i="0" u="none" strike="noStrike" dirty="0">
                          <a:solidFill>
                            <a:srgbClr val="000000"/>
                          </a:solidFill>
                          <a:latin typeface="Arial"/>
                        </a:rPr>
                        <a:t>Others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a:solidFill>
                            <a:srgbClr val="000000"/>
                          </a:solidFill>
                          <a:latin typeface="Arial"/>
                        </a:rPr>
                        <a:t>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dirty="0">
                          <a:solidFill>
                            <a:srgbClr val="000000"/>
                          </a:solidFill>
                          <a:latin typeface="Arial"/>
                        </a:rPr>
                        <a:t>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dirty="0">
                          <a:solidFill>
                            <a:srgbClr val="000000"/>
                          </a:solidFill>
                          <a:latin typeface="Arial"/>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extLst>
                  <a:ext uri="{0D108BD9-81ED-4DB2-BD59-A6C34878D82A}">
                    <a16:rowId xmlns:a16="http://schemas.microsoft.com/office/drawing/2014/main" val="10005"/>
                  </a:ext>
                </a:extLst>
              </a:tr>
              <a:tr h="192881">
                <a:tc>
                  <a:txBody>
                    <a:bodyPr/>
                    <a:lstStyle/>
                    <a:p>
                      <a:pPr algn="ctr" fontAlgn="b"/>
                      <a:r>
                        <a:rPr lang="en-US" sz="1200" b="1" i="0" u="none" strike="noStrike" dirty="0">
                          <a:solidFill>
                            <a:srgbClr val="000000"/>
                          </a:solidFill>
                          <a:latin typeface="Arial"/>
                        </a:rPr>
                        <a:t>TOTAL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dirty="0">
                          <a:solidFill>
                            <a:srgbClr val="000000"/>
                          </a:solidFill>
                          <a:latin typeface="Arial"/>
                        </a:rPr>
                        <a:t>510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dirty="0">
                          <a:solidFill>
                            <a:srgbClr val="000000"/>
                          </a:solidFill>
                          <a:latin typeface="Arial"/>
                        </a:rPr>
                        <a:t>310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tc>
                  <a:txBody>
                    <a:bodyPr/>
                    <a:lstStyle/>
                    <a:p>
                      <a:pPr algn="ctr" fontAlgn="b"/>
                      <a:r>
                        <a:rPr lang="en-US" sz="1200" b="1" i="0" u="none" strike="noStrike" dirty="0">
                          <a:solidFill>
                            <a:srgbClr val="000000"/>
                          </a:solidFill>
                          <a:latin typeface="Arial"/>
                        </a:rPr>
                        <a:t>190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t="100000"/>
                      </a:path>
                      <a:tileRect r="-100000" b="-100000"/>
                    </a:gradFill>
                  </a:tcPr>
                </a:tc>
                <a:extLst>
                  <a:ext uri="{0D108BD9-81ED-4DB2-BD59-A6C34878D82A}">
                    <a16:rowId xmlns:a16="http://schemas.microsoft.com/office/drawing/2014/main" val="10006"/>
                  </a:ext>
                </a:extLst>
              </a:tr>
            </a:tbl>
          </a:graphicData>
        </a:graphic>
      </p:graphicFrame>
      <p:sp>
        <p:nvSpPr>
          <p:cNvPr id="17" name="Title 7">
            <a:extLst>
              <a:ext uri="{FF2B5EF4-FFF2-40B4-BE49-F238E27FC236}">
                <a16:creationId xmlns:a16="http://schemas.microsoft.com/office/drawing/2014/main" id="{227CDB84-A81E-4A10-A0F7-76A95B390D98}"/>
              </a:ext>
            </a:extLst>
          </p:cNvPr>
          <p:cNvSpPr txBox="1">
            <a:spLocks/>
          </p:cNvSpPr>
          <p:nvPr/>
        </p:nvSpPr>
        <p:spPr>
          <a:xfrm>
            <a:off x="411486" y="550695"/>
            <a:ext cx="5303514" cy="713349"/>
          </a:xfrm>
          <a:prstGeom prst="rect">
            <a:avLst/>
          </a:prstGeom>
          <a:solidFill>
            <a:schemeClr val="accent1">
              <a:lumMod val="40000"/>
              <a:lumOff val="60000"/>
            </a:schemeClr>
          </a:solidFill>
          <a:ln>
            <a:solidFill>
              <a:srgbClr val="FF0000"/>
            </a:solidFill>
          </a:ln>
        </p:spPr>
        <p:txBody>
          <a:bodyPr>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d. Percentage Component Bar Chart</a:t>
            </a:r>
          </a:p>
        </p:txBody>
      </p:sp>
      <mc:AlternateContent xmlns:mc="http://schemas.openxmlformats.org/markup-compatibility/2006">
        <mc:Choice xmlns:a14="http://schemas.microsoft.com/office/drawing/2010/main" Requires="a14">
          <p:graphicFrame>
            <p:nvGraphicFramePr>
              <p:cNvPr id="18" name="Table 17">
                <a:extLst>
                  <a:ext uri="{FF2B5EF4-FFF2-40B4-BE49-F238E27FC236}">
                    <a16:creationId xmlns:a16="http://schemas.microsoft.com/office/drawing/2014/main" id="{6BEAB31B-3DBB-49AF-907B-F7E45FE1C03F}"/>
                  </a:ext>
                </a:extLst>
              </p:cNvPr>
              <p:cNvGraphicFramePr>
                <a:graphicFrameLocks noGrp="1"/>
              </p:cNvGraphicFramePr>
              <p:nvPr>
                <p:extLst>
                  <p:ext uri="{D42A27DB-BD31-4B8C-83A1-F6EECF244321}">
                    <p14:modId xmlns:p14="http://schemas.microsoft.com/office/powerpoint/2010/main" val="1383950288"/>
                  </p:ext>
                </p:extLst>
              </p:nvPr>
            </p:nvGraphicFramePr>
            <p:xfrm>
              <a:off x="289776" y="3250778"/>
              <a:ext cx="6046630" cy="2501723"/>
            </p:xfrm>
            <a:graphic>
              <a:graphicData uri="http://schemas.openxmlformats.org/drawingml/2006/table">
                <a:tbl>
                  <a:tblPr firstRow="1" firstCol="1" bandRow="1">
                    <a:tableStyleId>{00A15C55-8517-42AA-B614-E9B94910E393}</a:tableStyleId>
                  </a:tblPr>
                  <a:tblGrid>
                    <a:gridCol w="1511331">
                      <a:extLst>
                        <a:ext uri="{9D8B030D-6E8A-4147-A177-3AD203B41FA5}">
                          <a16:colId xmlns:a16="http://schemas.microsoft.com/office/drawing/2014/main" val="20000"/>
                        </a:ext>
                      </a:extLst>
                    </a:gridCol>
                    <a:gridCol w="1511331">
                      <a:extLst>
                        <a:ext uri="{9D8B030D-6E8A-4147-A177-3AD203B41FA5}">
                          <a16:colId xmlns:a16="http://schemas.microsoft.com/office/drawing/2014/main" val="20001"/>
                        </a:ext>
                      </a:extLst>
                    </a:gridCol>
                    <a:gridCol w="1511984">
                      <a:extLst>
                        <a:ext uri="{9D8B030D-6E8A-4147-A177-3AD203B41FA5}">
                          <a16:colId xmlns:a16="http://schemas.microsoft.com/office/drawing/2014/main" val="20002"/>
                        </a:ext>
                      </a:extLst>
                    </a:gridCol>
                    <a:gridCol w="1511984">
                      <a:extLst>
                        <a:ext uri="{9D8B030D-6E8A-4147-A177-3AD203B41FA5}">
                          <a16:colId xmlns:a16="http://schemas.microsoft.com/office/drawing/2014/main" val="20003"/>
                        </a:ext>
                      </a:extLst>
                    </a:gridCol>
                  </a:tblGrid>
                  <a:tr h="247853">
                    <a:tc>
                      <a:txBody>
                        <a:bodyPr/>
                        <a:lstStyle/>
                        <a:p>
                          <a:pPr algn="ctr">
                            <a:lnSpc>
                              <a:spcPct val="115000"/>
                            </a:lnSpc>
                            <a:spcAft>
                              <a:spcPts val="0"/>
                            </a:spcAft>
                          </a:pPr>
                          <a:r>
                            <a:rPr lang="en-MY" sz="1200" dirty="0">
                              <a:solidFill>
                                <a:schemeClr val="tx1"/>
                              </a:solidFill>
                              <a:effectLst/>
                            </a:rPr>
                            <a:t>NEWSPAPER</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r>
                            <a:rPr lang="en-MY" sz="1200" dirty="0">
                              <a:solidFill>
                                <a:schemeClr val="tx1"/>
                              </a:solidFill>
                              <a:effectLst/>
                            </a:rPr>
                            <a:t>NST</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r>
                            <a:rPr lang="en-MY" sz="1200" dirty="0">
                              <a:solidFill>
                                <a:schemeClr val="tx1"/>
                              </a:solidFill>
                              <a:effectLst/>
                            </a:rPr>
                            <a:t>STAR</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r>
                            <a:rPr lang="en-MY" sz="1200" dirty="0">
                              <a:solidFill>
                                <a:schemeClr val="tx1"/>
                              </a:solidFill>
                              <a:effectLst/>
                            </a:rPr>
                            <a:t>MALAY MAIL</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extLst>
                      <a:ext uri="{0D108BD9-81ED-4DB2-BD59-A6C34878D82A}">
                        <a16:rowId xmlns:a16="http://schemas.microsoft.com/office/drawing/2014/main" val="10000"/>
                      </a:ext>
                    </a:extLst>
                  </a:tr>
                  <a:tr h="502856">
                    <a:tc>
                      <a:txBody>
                        <a:bodyPr/>
                        <a:lstStyle/>
                        <a:p>
                          <a:pPr algn="ctr">
                            <a:lnSpc>
                              <a:spcPct val="115000"/>
                            </a:lnSpc>
                            <a:spcAft>
                              <a:spcPts val="0"/>
                            </a:spcAft>
                          </a:pPr>
                          <a:r>
                            <a:rPr lang="en-MY" sz="1200" dirty="0">
                              <a:solidFill>
                                <a:schemeClr val="tx1"/>
                              </a:solidFill>
                              <a:effectLst/>
                            </a:rPr>
                            <a:t>CHINESE</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𝟐𝟓𝟎</m:t>
                                    </m:r>
                                  </m:num>
                                  <m:den>
                                    <m:r>
                                      <a:rPr lang="en-MY" sz="1200">
                                        <a:solidFill>
                                          <a:schemeClr val="tx1"/>
                                        </a:solidFill>
                                        <a:effectLst/>
                                        <a:latin typeface="Cambria Math"/>
                                      </a:rPr>
                                      <m:t>𝟓𝟏𝟎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𝟒𝟗</m:t>
                                </m:r>
                                <m:r>
                                  <a:rPr lang="en-MY" sz="1200">
                                    <a:solidFill>
                                      <a:schemeClr val="tx1"/>
                                    </a:solidFill>
                                    <a:effectLst/>
                                    <a:latin typeface="Cambria Math"/>
                                  </a:rPr>
                                  <m:t>%</m:t>
                                </m:r>
                              </m:oMath>
                            </m:oMathPara>
                          </a14:m>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𝟐𝟎𝟎</m:t>
                                    </m:r>
                                  </m:num>
                                  <m:den>
                                    <m:r>
                                      <a:rPr lang="en-MY" sz="1200">
                                        <a:solidFill>
                                          <a:schemeClr val="tx1"/>
                                        </a:solidFill>
                                        <a:effectLst/>
                                        <a:latin typeface="Cambria Math"/>
                                      </a:rPr>
                                      <m:t>𝟑𝟏𝟎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𝟔𝟓</m:t>
                                </m:r>
                                <m:r>
                                  <a:rPr lang="en-MY" sz="1200">
                                    <a:solidFill>
                                      <a:schemeClr val="tx1"/>
                                    </a:solidFill>
                                    <a:effectLst/>
                                    <a:latin typeface="Cambria Math"/>
                                  </a:rPr>
                                  <m:t>%</m:t>
                                </m:r>
                              </m:oMath>
                            </m:oMathPara>
                          </a14:m>
                          <a:endParaRPr lang="en-MY" sz="1200" b="1">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𝟓𝟎</m:t>
                                    </m:r>
                                  </m:num>
                                  <m:den>
                                    <m:r>
                                      <a:rPr lang="en-MY" sz="1200">
                                        <a:solidFill>
                                          <a:schemeClr val="tx1"/>
                                        </a:solidFill>
                                        <a:effectLst/>
                                        <a:latin typeface="Cambria Math"/>
                                      </a:rPr>
                                      <m:t>𝟏𝟗𝟎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𝟐𝟔</m:t>
                                </m:r>
                                <m:r>
                                  <a:rPr lang="en-MY" sz="1200">
                                    <a:solidFill>
                                      <a:schemeClr val="tx1"/>
                                    </a:solidFill>
                                    <a:effectLst/>
                                    <a:latin typeface="Cambria Math"/>
                                  </a:rPr>
                                  <m:t>%</m:t>
                                </m:r>
                              </m:oMath>
                            </m:oMathPara>
                          </a14:m>
                          <a:endParaRPr lang="en-MY" sz="1200" b="1" dirty="0">
                            <a:solidFill>
                              <a:schemeClr val="tx1"/>
                            </a:solidFill>
                            <a:effectLst/>
                            <a:latin typeface="Calibri"/>
                            <a:ea typeface="Calibri"/>
                            <a:cs typeface="Times New Roman"/>
                          </a:endParaRPr>
                        </a:p>
                      </a:txBody>
                      <a:tcPr marL="51435" marR="51435" marT="0" marB="0"/>
                    </a:tc>
                    <a:extLst>
                      <a:ext uri="{0D108BD9-81ED-4DB2-BD59-A6C34878D82A}">
                        <a16:rowId xmlns:a16="http://schemas.microsoft.com/office/drawing/2014/main" val="10001"/>
                      </a:ext>
                    </a:extLst>
                  </a:tr>
                  <a:tr h="502856">
                    <a:tc>
                      <a:txBody>
                        <a:bodyPr/>
                        <a:lstStyle/>
                        <a:p>
                          <a:pPr algn="ctr">
                            <a:lnSpc>
                              <a:spcPct val="115000"/>
                            </a:lnSpc>
                            <a:spcAft>
                              <a:spcPts val="0"/>
                            </a:spcAft>
                          </a:pPr>
                          <a:r>
                            <a:rPr lang="en-MY" sz="1200" dirty="0">
                              <a:solidFill>
                                <a:schemeClr val="tx1"/>
                              </a:solidFill>
                              <a:effectLst/>
                            </a:rPr>
                            <a:t>MALAY</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𝟏𝟓𝟎</m:t>
                                    </m:r>
                                  </m:num>
                                  <m:den>
                                    <m:r>
                                      <a:rPr lang="en-MY" sz="1200">
                                        <a:solidFill>
                                          <a:schemeClr val="tx1"/>
                                        </a:solidFill>
                                        <a:effectLst/>
                                        <a:latin typeface="Cambria Math"/>
                                      </a:rPr>
                                      <m:t>𝟓𝟏𝟎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𝟐𝟗</m:t>
                                </m:r>
                                <m:r>
                                  <a:rPr lang="en-MY" sz="1200">
                                    <a:solidFill>
                                      <a:schemeClr val="tx1"/>
                                    </a:solidFill>
                                    <a:effectLst/>
                                    <a:latin typeface="Cambria Math"/>
                                  </a:rPr>
                                  <m:t>%</m:t>
                                </m:r>
                              </m:oMath>
                            </m:oMathPara>
                          </a14:m>
                          <a:endParaRPr lang="en-MY" sz="1200" b="1">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𝟓𝟎</m:t>
                                    </m:r>
                                  </m:num>
                                  <m:den>
                                    <m:r>
                                      <a:rPr lang="en-MY" sz="1200">
                                        <a:solidFill>
                                          <a:schemeClr val="tx1"/>
                                        </a:solidFill>
                                        <a:effectLst/>
                                        <a:latin typeface="Cambria Math"/>
                                      </a:rPr>
                                      <m:t>𝟑𝟏𝟎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𝟏𝟔</m:t>
                                </m:r>
                                <m:r>
                                  <a:rPr lang="en-MY" sz="1200">
                                    <a:solidFill>
                                      <a:schemeClr val="tx1"/>
                                    </a:solidFill>
                                    <a:effectLst/>
                                    <a:latin typeface="Cambria Math"/>
                                  </a:rPr>
                                  <m:t>%</m:t>
                                </m:r>
                              </m:oMath>
                            </m:oMathPara>
                          </a14:m>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𝟏𝟎𝟎</m:t>
                                    </m:r>
                                  </m:num>
                                  <m:den>
                                    <m:r>
                                      <a:rPr lang="en-MY" sz="1200">
                                        <a:solidFill>
                                          <a:schemeClr val="tx1"/>
                                        </a:solidFill>
                                        <a:effectLst/>
                                        <a:latin typeface="Cambria Math"/>
                                      </a:rPr>
                                      <m:t>𝟏𝟗𝟎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𝟓𝟑</m:t>
                                </m:r>
                                <m:r>
                                  <a:rPr lang="en-MY" sz="1200">
                                    <a:solidFill>
                                      <a:schemeClr val="tx1"/>
                                    </a:solidFill>
                                    <a:effectLst/>
                                    <a:latin typeface="Cambria Math"/>
                                  </a:rPr>
                                  <m:t>%</m:t>
                                </m:r>
                              </m:oMath>
                            </m:oMathPara>
                          </a14:m>
                          <a:endParaRPr lang="en-MY" sz="1200" b="1">
                            <a:solidFill>
                              <a:schemeClr val="tx1"/>
                            </a:solidFill>
                            <a:effectLst/>
                            <a:latin typeface="Calibri"/>
                            <a:ea typeface="Calibri"/>
                            <a:cs typeface="Times New Roman"/>
                          </a:endParaRPr>
                        </a:p>
                      </a:txBody>
                      <a:tcPr marL="51435" marR="51435" marT="0" marB="0"/>
                    </a:tc>
                    <a:extLst>
                      <a:ext uri="{0D108BD9-81ED-4DB2-BD59-A6C34878D82A}">
                        <a16:rowId xmlns:a16="http://schemas.microsoft.com/office/drawing/2014/main" val="10002"/>
                      </a:ext>
                    </a:extLst>
                  </a:tr>
                  <a:tr h="502856">
                    <a:tc>
                      <a:txBody>
                        <a:bodyPr/>
                        <a:lstStyle/>
                        <a:p>
                          <a:pPr algn="ctr">
                            <a:lnSpc>
                              <a:spcPct val="115000"/>
                            </a:lnSpc>
                            <a:spcAft>
                              <a:spcPts val="0"/>
                            </a:spcAft>
                          </a:pPr>
                          <a:r>
                            <a:rPr lang="en-MY" sz="1200" dirty="0">
                              <a:solidFill>
                                <a:schemeClr val="tx1"/>
                              </a:solidFill>
                              <a:effectLst/>
                            </a:rPr>
                            <a:t>INDIAN</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𝟏𝟎𝟎</m:t>
                                    </m:r>
                                  </m:num>
                                  <m:den>
                                    <m:r>
                                      <a:rPr lang="en-MY" sz="1200">
                                        <a:solidFill>
                                          <a:schemeClr val="tx1"/>
                                        </a:solidFill>
                                        <a:effectLst/>
                                        <a:latin typeface="Cambria Math"/>
                                      </a:rPr>
                                      <m:t>𝟓𝟏𝟎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𝟐𝟎</m:t>
                                </m:r>
                                <m:r>
                                  <a:rPr lang="en-MY" sz="1200">
                                    <a:solidFill>
                                      <a:schemeClr val="tx1"/>
                                    </a:solidFill>
                                    <a:effectLst/>
                                    <a:latin typeface="Cambria Math"/>
                                  </a:rPr>
                                  <m:t>%</m:t>
                                </m:r>
                              </m:oMath>
                            </m:oMathPara>
                          </a14:m>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𝟓𝟎</m:t>
                                    </m:r>
                                  </m:num>
                                  <m:den>
                                    <m:r>
                                      <a:rPr lang="en-MY" sz="1200">
                                        <a:solidFill>
                                          <a:schemeClr val="tx1"/>
                                        </a:solidFill>
                                        <a:effectLst/>
                                        <a:latin typeface="Cambria Math"/>
                                      </a:rPr>
                                      <m:t>𝟑𝟏𝟎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𝟏𝟔</m:t>
                                </m:r>
                                <m:r>
                                  <a:rPr lang="en-MY" sz="1200">
                                    <a:solidFill>
                                      <a:schemeClr val="tx1"/>
                                    </a:solidFill>
                                    <a:effectLst/>
                                    <a:latin typeface="Cambria Math"/>
                                  </a:rPr>
                                  <m:t>%</m:t>
                                </m:r>
                              </m:oMath>
                            </m:oMathPara>
                          </a14:m>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𝟒𝟎</m:t>
                                    </m:r>
                                  </m:num>
                                  <m:den>
                                    <m:r>
                                      <a:rPr lang="en-MY" sz="1200">
                                        <a:solidFill>
                                          <a:schemeClr val="tx1"/>
                                        </a:solidFill>
                                        <a:effectLst/>
                                        <a:latin typeface="Cambria Math"/>
                                      </a:rPr>
                                      <m:t>𝟏𝟗𝟎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𝟐𝟏</m:t>
                                </m:r>
                                <m:r>
                                  <a:rPr lang="en-MY" sz="1200">
                                    <a:solidFill>
                                      <a:schemeClr val="tx1"/>
                                    </a:solidFill>
                                    <a:effectLst/>
                                    <a:latin typeface="Cambria Math"/>
                                  </a:rPr>
                                  <m:t>%</m:t>
                                </m:r>
                              </m:oMath>
                            </m:oMathPara>
                          </a14:m>
                          <a:endParaRPr lang="en-MY" sz="1200" b="1" dirty="0">
                            <a:solidFill>
                              <a:schemeClr val="tx1"/>
                            </a:solidFill>
                            <a:effectLst/>
                            <a:latin typeface="Calibri"/>
                            <a:ea typeface="Calibri"/>
                            <a:cs typeface="Times New Roman"/>
                          </a:endParaRPr>
                        </a:p>
                      </a:txBody>
                      <a:tcPr marL="51435" marR="51435" marT="0" marB="0"/>
                    </a:tc>
                    <a:extLst>
                      <a:ext uri="{0D108BD9-81ED-4DB2-BD59-A6C34878D82A}">
                        <a16:rowId xmlns:a16="http://schemas.microsoft.com/office/drawing/2014/main" val="10003"/>
                      </a:ext>
                    </a:extLst>
                  </a:tr>
                  <a:tr h="497449">
                    <a:tc>
                      <a:txBody>
                        <a:bodyPr/>
                        <a:lstStyle/>
                        <a:p>
                          <a:pPr algn="ctr">
                            <a:lnSpc>
                              <a:spcPct val="115000"/>
                            </a:lnSpc>
                            <a:spcAft>
                              <a:spcPts val="0"/>
                            </a:spcAft>
                          </a:pPr>
                          <a:r>
                            <a:rPr lang="en-MY" sz="1200" dirty="0">
                              <a:solidFill>
                                <a:schemeClr val="tx1"/>
                              </a:solidFill>
                              <a:effectLst/>
                            </a:rPr>
                            <a:t>OTHERS</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𝟏𝟎</m:t>
                                    </m:r>
                                  </m:num>
                                  <m:den>
                                    <m:r>
                                      <a:rPr lang="en-MY" sz="1200">
                                        <a:solidFill>
                                          <a:schemeClr val="tx1"/>
                                        </a:solidFill>
                                        <a:effectLst/>
                                        <a:latin typeface="Cambria Math"/>
                                      </a:rPr>
                                      <m:t>𝟓𝟏𝟎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𝟐</m:t>
                                </m:r>
                                <m:r>
                                  <a:rPr lang="en-MY" sz="1200">
                                    <a:solidFill>
                                      <a:schemeClr val="tx1"/>
                                    </a:solidFill>
                                    <a:effectLst/>
                                    <a:latin typeface="Cambria Math"/>
                                  </a:rPr>
                                  <m:t>%</m:t>
                                </m:r>
                              </m:oMath>
                            </m:oMathPara>
                          </a14:m>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𝟏𝟎</m:t>
                                    </m:r>
                                  </m:num>
                                  <m:den>
                                    <m:r>
                                      <a:rPr lang="en-MY" sz="1200">
                                        <a:solidFill>
                                          <a:schemeClr val="tx1"/>
                                        </a:solidFill>
                                        <a:effectLst/>
                                        <a:latin typeface="Cambria Math"/>
                                      </a:rPr>
                                      <m:t>𝟑𝟏𝟎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𝟑</m:t>
                                </m:r>
                                <m:r>
                                  <a:rPr lang="en-MY" sz="1200">
                                    <a:solidFill>
                                      <a:schemeClr val="tx1"/>
                                    </a:solidFill>
                                    <a:effectLst/>
                                    <a:latin typeface="Cambria Math"/>
                                  </a:rPr>
                                  <m:t>%</m:t>
                                </m:r>
                              </m:oMath>
                            </m:oMathPara>
                          </a14:m>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f>
                                  <m:fPr>
                                    <m:ctrlPr>
                                      <a:rPr lang="en-MY" sz="1200" i="1" smtClean="0">
                                        <a:solidFill>
                                          <a:schemeClr val="tx1"/>
                                        </a:solidFill>
                                        <a:effectLst/>
                                        <a:latin typeface="Cambria Math" panose="02040503050406030204" pitchFamily="18" charset="0"/>
                                      </a:rPr>
                                    </m:ctrlPr>
                                  </m:fPr>
                                  <m:num>
                                    <m:r>
                                      <a:rPr lang="en-MY" sz="1200">
                                        <a:solidFill>
                                          <a:schemeClr val="tx1"/>
                                        </a:solidFill>
                                        <a:effectLst/>
                                        <a:latin typeface="Cambria Math"/>
                                      </a:rPr>
                                      <m:t>𝟎</m:t>
                                    </m:r>
                                  </m:num>
                                  <m:den>
                                    <m:r>
                                      <a:rPr lang="en-MY" sz="1200">
                                        <a:solidFill>
                                          <a:schemeClr val="tx1"/>
                                        </a:solidFill>
                                        <a:effectLst/>
                                        <a:latin typeface="Cambria Math"/>
                                      </a:rPr>
                                      <m:t>𝟏𝟗𝟎</m:t>
                                    </m:r>
                                  </m:den>
                                </m:f>
                                <m:r>
                                  <a:rPr lang="en-MY" sz="1200">
                                    <a:solidFill>
                                      <a:schemeClr val="tx1"/>
                                    </a:solidFill>
                                    <a:effectLst/>
                                    <a:latin typeface="Cambria Math"/>
                                  </a:rPr>
                                  <m:t>×</m:t>
                                </m:r>
                                <m:r>
                                  <a:rPr lang="en-MY" sz="1200">
                                    <a:solidFill>
                                      <a:schemeClr val="tx1"/>
                                    </a:solidFill>
                                    <a:effectLst/>
                                    <a:latin typeface="Cambria Math"/>
                                  </a:rPr>
                                  <m:t>𝟏𝟎𝟎</m:t>
                                </m:r>
                                <m:r>
                                  <a:rPr lang="en-MY" sz="1200">
                                    <a:solidFill>
                                      <a:schemeClr val="tx1"/>
                                    </a:solidFill>
                                    <a:effectLst/>
                                    <a:latin typeface="Cambria Math"/>
                                  </a:rPr>
                                  <m:t>=</m:t>
                                </m:r>
                                <m:r>
                                  <a:rPr lang="en-MY" sz="1200">
                                    <a:solidFill>
                                      <a:schemeClr val="tx1"/>
                                    </a:solidFill>
                                    <a:effectLst/>
                                    <a:latin typeface="Cambria Math"/>
                                  </a:rPr>
                                  <m:t>𝟎</m:t>
                                </m:r>
                                <m:r>
                                  <a:rPr lang="en-MY" sz="1200">
                                    <a:solidFill>
                                      <a:schemeClr val="tx1"/>
                                    </a:solidFill>
                                    <a:effectLst/>
                                    <a:latin typeface="Cambria Math"/>
                                  </a:rPr>
                                  <m:t>%</m:t>
                                </m:r>
                              </m:oMath>
                            </m:oMathPara>
                          </a14:m>
                          <a:endParaRPr lang="en-MY" sz="1200" b="1" dirty="0">
                            <a:solidFill>
                              <a:schemeClr val="tx1"/>
                            </a:solidFill>
                            <a:effectLst/>
                            <a:latin typeface="Calibri"/>
                            <a:ea typeface="Calibri"/>
                            <a:cs typeface="Times New Roman"/>
                          </a:endParaRPr>
                        </a:p>
                      </a:txBody>
                      <a:tcPr marL="51435" marR="51435" marT="0" marB="0"/>
                    </a:tc>
                    <a:extLst>
                      <a:ext uri="{0D108BD9-81ED-4DB2-BD59-A6C34878D82A}">
                        <a16:rowId xmlns:a16="http://schemas.microsoft.com/office/drawing/2014/main" val="10004"/>
                      </a:ext>
                    </a:extLst>
                  </a:tr>
                  <a:tr h="247853">
                    <a:tc>
                      <a:txBody>
                        <a:bodyPr/>
                        <a:lstStyle/>
                        <a:p>
                          <a:pPr algn="ctr">
                            <a:lnSpc>
                              <a:spcPct val="115000"/>
                            </a:lnSpc>
                            <a:spcAft>
                              <a:spcPts val="0"/>
                            </a:spcAft>
                          </a:pPr>
                          <a:r>
                            <a:rPr lang="en-MY" sz="1200" dirty="0">
                              <a:solidFill>
                                <a:schemeClr val="tx1"/>
                              </a:solidFill>
                              <a:effectLst/>
                            </a:rPr>
                            <a:t>TOTAL</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r>
                            <a:rPr lang="en-MY" sz="1200" b="1" dirty="0">
                              <a:solidFill>
                                <a:schemeClr val="tx1"/>
                              </a:solidFill>
                              <a:effectLst/>
                            </a:rPr>
                            <a:t>100%</a:t>
                          </a:r>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r>
                            <a:rPr lang="en-MY" sz="1200" b="1" dirty="0">
                              <a:solidFill>
                                <a:schemeClr val="tx1"/>
                              </a:solidFill>
                              <a:effectLst/>
                            </a:rPr>
                            <a:t>100%</a:t>
                          </a:r>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r>
                            <a:rPr lang="en-MY" sz="1200" b="1" dirty="0">
                              <a:solidFill>
                                <a:schemeClr val="tx1"/>
                              </a:solidFill>
                              <a:effectLst/>
                            </a:rPr>
                            <a:t>100%</a:t>
                          </a:r>
                          <a:endParaRPr lang="en-MY" sz="1200" b="1" dirty="0">
                            <a:solidFill>
                              <a:schemeClr val="tx1"/>
                            </a:solidFill>
                            <a:effectLst/>
                            <a:latin typeface="Calibri"/>
                            <a:ea typeface="Calibri"/>
                            <a:cs typeface="Times New Roman"/>
                          </a:endParaRPr>
                        </a:p>
                      </a:txBody>
                      <a:tcPr marL="51435" marR="51435" marT="0" marB="0"/>
                    </a:tc>
                    <a:extLst>
                      <a:ext uri="{0D108BD9-81ED-4DB2-BD59-A6C34878D82A}">
                        <a16:rowId xmlns:a16="http://schemas.microsoft.com/office/drawing/2014/main" val="10005"/>
                      </a:ext>
                    </a:extLst>
                  </a:tr>
                </a:tbl>
              </a:graphicData>
            </a:graphic>
          </p:graphicFrame>
        </mc:Choice>
        <mc:Fallback>
          <p:graphicFrame>
            <p:nvGraphicFramePr>
              <p:cNvPr id="18" name="Table 17">
                <a:extLst>
                  <a:ext uri="{FF2B5EF4-FFF2-40B4-BE49-F238E27FC236}">
                    <a16:creationId xmlns:a16="http://schemas.microsoft.com/office/drawing/2014/main" id="{6BEAB31B-3DBB-49AF-907B-F7E45FE1C03F}"/>
                  </a:ext>
                </a:extLst>
              </p:cNvPr>
              <p:cNvGraphicFramePr>
                <a:graphicFrameLocks noGrp="1"/>
              </p:cNvGraphicFramePr>
              <p:nvPr>
                <p:extLst>
                  <p:ext uri="{D42A27DB-BD31-4B8C-83A1-F6EECF244321}">
                    <p14:modId xmlns:p14="http://schemas.microsoft.com/office/powerpoint/2010/main" val="1383950288"/>
                  </p:ext>
                </p:extLst>
              </p:nvPr>
            </p:nvGraphicFramePr>
            <p:xfrm>
              <a:off x="289776" y="3250778"/>
              <a:ext cx="6046630" cy="2501723"/>
            </p:xfrm>
            <a:graphic>
              <a:graphicData uri="http://schemas.openxmlformats.org/drawingml/2006/table">
                <a:tbl>
                  <a:tblPr firstRow="1" firstCol="1" bandRow="1">
                    <a:tableStyleId>{00A15C55-8517-42AA-B614-E9B94910E393}</a:tableStyleId>
                  </a:tblPr>
                  <a:tblGrid>
                    <a:gridCol w="1511331">
                      <a:extLst>
                        <a:ext uri="{9D8B030D-6E8A-4147-A177-3AD203B41FA5}">
                          <a16:colId xmlns:a16="http://schemas.microsoft.com/office/drawing/2014/main" val="20000"/>
                        </a:ext>
                      </a:extLst>
                    </a:gridCol>
                    <a:gridCol w="1511331">
                      <a:extLst>
                        <a:ext uri="{9D8B030D-6E8A-4147-A177-3AD203B41FA5}">
                          <a16:colId xmlns:a16="http://schemas.microsoft.com/office/drawing/2014/main" val="20001"/>
                        </a:ext>
                      </a:extLst>
                    </a:gridCol>
                    <a:gridCol w="1511984">
                      <a:extLst>
                        <a:ext uri="{9D8B030D-6E8A-4147-A177-3AD203B41FA5}">
                          <a16:colId xmlns:a16="http://schemas.microsoft.com/office/drawing/2014/main" val="20002"/>
                        </a:ext>
                      </a:extLst>
                    </a:gridCol>
                    <a:gridCol w="1511984">
                      <a:extLst>
                        <a:ext uri="{9D8B030D-6E8A-4147-A177-3AD203B41FA5}">
                          <a16:colId xmlns:a16="http://schemas.microsoft.com/office/drawing/2014/main" val="20003"/>
                        </a:ext>
                      </a:extLst>
                    </a:gridCol>
                  </a:tblGrid>
                  <a:tr h="247853">
                    <a:tc>
                      <a:txBody>
                        <a:bodyPr/>
                        <a:lstStyle/>
                        <a:p>
                          <a:pPr algn="ctr">
                            <a:lnSpc>
                              <a:spcPct val="115000"/>
                            </a:lnSpc>
                            <a:spcAft>
                              <a:spcPts val="0"/>
                            </a:spcAft>
                          </a:pPr>
                          <a:r>
                            <a:rPr lang="en-MY" sz="1200" dirty="0">
                              <a:solidFill>
                                <a:schemeClr val="tx1"/>
                              </a:solidFill>
                              <a:effectLst/>
                            </a:rPr>
                            <a:t>NEWSPAPER</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r>
                            <a:rPr lang="en-MY" sz="1200" dirty="0">
                              <a:solidFill>
                                <a:schemeClr val="tx1"/>
                              </a:solidFill>
                              <a:effectLst/>
                            </a:rPr>
                            <a:t>NST</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r>
                            <a:rPr lang="en-MY" sz="1200" dirty="0">
                              <a:solidFill>
                                <a:schemeClr val="tx1"/>
                              </a:solidFill>
                              <a:effectLst/>
                            </a:rPr>
                            <a:t>STAR</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r>
                            <a:rPr lang="en-MY" sz="1200" dirty="0">
                              <a:solidFill>
                                <a:schemeClr val="tx1"/>
                              </a:solidFill>
                              <a:effectLst/>
                            </a:rPr>
                            <a:t>MALAY MAIL</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extLst>
                      <a:ext uri="{0D108BD9-81ED-4DB2-BD59-A6C34878D82A}">
                        <a16:rowId xmlns:a16="http://schemas.microsoft.com/office/drawing/2014/main" val="10000"/>
                      </a:ext>
                    </a:extLst>
                  </a:tr>
                  <a:tr h="502856">
                    <a:tc>
                      <a:txBody>
                        <a:bodyPr/>
                        <a:lstStyle/>
                        <a:p>
                          <a:pPr algn="ctr">
                            <a:lnSpc>
                              <a:spcPct val="115000"/>
                            </a:lnSpc>
                            <a:spcAft>
                              <a:spcPts val="0"/>
                            </a:spcAft>
                          </a:pPr>
                          <a:r>
                            <a:rPr lang="en-MY" sz="1200" dirty="0">
                              <a:solidFill>
                                <a:schemeClr val="tx1"/>
                              </a:solidFill>
                              <a:effectLst/>
                            </a:rPr>
                            <a:t>CHINESE</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endParaRPr lang="en-US"/>
                        </a:p>
                      </a:txBody>
                      <a:tcPr marL="51435" marR="51435" marT="0" marB="0">
                        <a:blipFill>
                          <a:blip r:embed="rId3"/>
                          <a:stretch>
                            <a:fillRect l="-100403" t="-54878" r="-202016" b="-360976"/>
                          </a:stretch>
                        </a:blipFill>
                      </a:tcPr>
                    </a:tc>
                    <a:tc>
                      <a:txBody>
                        <a:bodyPr/>
                        <a:lstStyle/>
                        <a:p>
                          <a:endParaRPr lang="en-US"/>
                        </a:p>
                      </a:txBody>
                      <a:tcPr marL="51435" marR="51435" marT="0" marB="0">
                        <a:blipFill>
                          <a:blip r:embed="rId3"/>
                          <a:stretch>
                            <a:fillRect l="-199598" t="-54878" r="-101205" b="-360976"/>
                          </a:stretch>
                        </a:blipFill>
                      </a:tcPr>
                    </a:tc>
                    <a:tc>
                      <a:txBody>
                        <a:bodyPr/>
                        <a:lstStyle/>
                        <a:p>
                          <a:endParaRPr lang="en-US"/>
                        </a:p>
                      </a:txBody>
                      <a:tcPr marL="51435" marR="51435" marT="0" marB="0">
                        <a:blipFill>
                          <a:blip r:embed="rId3"/>
                          <a:stretch>
                            <a:fillRect l="-300806" t="-54878" r="-1613" b="-360976"/>
                          </a:stretch>
                        </a:blipFill>
                      </a:tcPr>
                    </a:tc>
                    <a:extLst>
                      <a:ext uri="{0D108BD9-81ED-4DB2-BD59-A6C34878D82A}">
                        <a16:rowId xmlns:a16="http://schemas.microsoft.com/office/drawing/2014/main" val="10001"/>
                      </a:ext>
                    </a:extLst>
                  </a:tr>
                  <a:tr h="502856">
                    <a:tc>
                      <a:txBody>
                        <a:bodyPr/>
                        <a:lstStyle/>
                        <a:p>
                          <a:pPr algn="ctr">
                            <a:lnSpc>
                              <a:spcPct val="115000"/>
                            </a:lnSpc>
                            <a:spcAft>
                              <a:spcPts val="0"/>
                            </a:spcAft>
                          </a:pPr>
                          <a:r>
                            <a:rPr lang="en-MY" sz="1200" dirty="0">
                              <a:solidFill>
                                <a:schemeClr val="tx1"/>
                              </a:solidFill>
                              <a:effectLst/>
                            </a:rPr>
                            <a:t>MALAY</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endParaRPr lang="en-US"/>
                        </a:p>
                      </a:txBody>
                      <a:tcPr marL="51435" marR="51435" marT="0" marB="0">
                        <a:blipFill>
                          <a:blip r:embed="rId3"/>
                          <a:stretch>
                            <a:fillRect l="-100403" t="-153012" r="-202016" b="-256627"/>
                          </a:stretch>
                        </a:blipFill>
                      </a:tcPr>
                    </a:tc>
                    <a:tc>
                      <a:txBody>
                        <a:bodyPr/>
                        <a:lstStyle/>
                        <a:p>
                          <a:endParaRPr lang="en-US"/>
                        </a:p>
                      </a:txBody>
                      <a:tcPr marL="51435" marR="51435" marT="0" marB="0">
                        <a:blipFill>
                          <a:blip r:embed="rId3"/>
                          <a:stretch>
                            <a:fillRect l="-199598" t="-153012" r="-101205" b="-256627"/>
                          </a:stretch>
                        </a:blipFill>
                      </a:tcPr>
                    </a:tc>
                    <a:tc>
                      <a:txBody>
                        <a:bodyPr/>
                        <a:lstStyle/>
                        <a:p>
                          <a:endParaRPr lang="en-US"/>
                        </a:p>
                      </a:txBody>
                      <a:tcPr marL="51435" marR="51435" marT="0" marB="0">
                        <a:blipFill>
                          <a:blip r:embed="rId3"/>
                          <a:stretch>
                            <a:fillRect l="-300806" t="-153012" r="-1613" b="-256627"/>
                          </a:stretch>
                        </a:blipFill>
                      </a:tcPr>
                    </a:tc>
                    <a:extLst>
                      <a:ext uri="{0D108BD9-81ED-4DB2-BD59-A6C34878D82A}">
                        <a16:rowId xmlns:a16="http://schemas.microsoft.com/office/drawing/2014/main" val="10002"/>
                      </a:ext>
                    </a:extLst>
                  </a:tr>
                  <a:tr h="502856">
                    <a:tc>
                      <a:txBody>
                        <a:bodyPr/>
                        <a:lstStyle/>
                        <a:p>
                          <a:pPr algn="ctr">
                            <a:lnSpc>
                              <a:spcPct val="115000"/>
                            </a:lnSpc>
                            <a:spcAft>
                              <a:spcPts val="0"/>
                            </a:spcAft>
                          </a:pPr>
                          <a:r>
                            <a:rPr lang="en-MY" sz="1200" dirty="0">
                              <a:solidFill>
                                <a:schemeClr val="tx1"/>
                              </a:solidFill>
                              <a:effectLst/>
                            </a:rPr>
                            <a:t>INDIAN</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endParaRPr lang="en-US"/>
                        </a:p>
                      </a:txBody>
                      <a:tcPr marL="51435" marR="51435" marT="0" marB="0">
                        <a:blipFill>
                          <a:blip r:embed="rId3"/>
                          <a:stretch>
                            <a:fillRect l="-100403" t="-253012" r="-202016" b="-156627"/>
                          </a:stretch>
                        </a:blipFill>
                      </a:tcPr>
                    </a:tc>
                    <a:tc>
                      <a:txBody>
                        <a:bodyPr/>
                        <a:lstStyle/>
                        <a:p>
                          <a:endParaRPr lang="en-US"/>
                        </a:p>
                      </a:txBody>
                      <a:tcPr marL="51435" marR="51435" marT="0" marB="0">
                        <a:blipFill>
                          <a:blip r:embed="rId3"/>
                          <a:stretch>
                            <a:fillRect l="-199598" t="-253012" r="-101205" b="-156627"/>
                          </a:stretch>
                        </a:blipFill>
                      </a:tcPr>
                    </a:tc>
                    <a:tc>
                      <a:txBody>
                        <a:bodyPr/>
                        <a:lstStyle/>
                        <a:p>
                          <a:endParaRPr lang="en-US"/>
                        </a:p>
                      </a:txBody>
                      <a:tcPr marL="51435" marR="51435" marT="0" marB="0">
                        <a:blipFill>
                          <a:blip r:embed="rId3"/>
                          <a:stretch>
                            <a:fillRect l="-300806" t="-253012" r="-1613" b="-156627"/>
                          </a:stretch>
                        </a:blipFill>
                      </a:tcPr>
                    </a:tc>
                    <a:extLst>
                      <a:ext uri="{0D108BD9-81ED-4DB2-BD59-A6C34878D82A}">
                        <a16:rowId xmlns:a16="http://schemas.microsoft.com/office/drawing/2014/main" val="10003"/>
                      </a:ext>
                    </a:extLst>
                  </a:tr>
                  <a:tr h="497449">
                    <a:tc>
                      <a:txBody>
                        <a:bodyPr/>
                        <a:lstStyle/>
                        <a:p>
                          <a:pPr algn="ctr">
                            <a:lnSpc>
                              <a:spcPct val="115000"/>
                            </a:lnSpc>
                            <a:spcAft>
                              <a:spcPts val="0"/>
                            </a:spcAft>
                          </a:pPr>
                          <a:r>
                            <a:rPr lang="en-MY" sz="1200" dirty="0">
                              <a:solidFill>
                                <a:schemeClr val="tx1"/>
                              </a:solidFill>
                              <a:effectLst/>
                            </a:rPr>
                            <a:t>OTHERS</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endParaRPr lang="en-US"/>
                        </a:p>
                      </a:txBody>
                      <a:tcPr marL="51435" marR="51435" marT="0" marB="0">
                        <a:blipFill>
                          <a:blip r:embed="rId3"/>
                          <a:stretch>
                            <a:fillRect l="-100403" t="-361728" r="-202016" b="-60494"/>
                          </a:stretch>
                        </a:blipFill>
                      </a:tcPr>
                    </a:tc>
                    <a:tc>
                      <a:txBody>
                        <a:bodyPr/>
                        <a:lstStyle/>
                        <a:p>
                          <a:endParaRPr lang="en-US"/>
                        </a:p>
                      </a:txBody>
                      <a:tcPr marL="51435" marR="51435" marT="0" marB="0">
                        <a:blipFill>
                          <a:blip r:embed="rId3"/>
                          <a:stretch>
                            <a:fillRect l="-199598" t="-361728" r="-101205" b="-60494"/>
                          </a:stretch>
                        </a:blipFill>
                      </a:tcPr>
                    </a:tc>
                    <a:tc>
                      <a:txBody>
                        <a:bodyPr/>
                        <a:lstStyle/>
                        <a:p>
                          <a:endParaRPr lang="en-US"/>
                        </a:p>
                      </a:txBody>
                      <a:tcPr marL="51435" marR="51435" marT="0" marB="0">
                        <a:blipFill>
                          <a:blip r:embed="rId3"/>
                          <a:stretch>
                            <a:fillRect l="-300806" t="-361728" r="-1613" b="-60494"/>
                          </a:stretch>
                        </a:blipFill>
                      </a:tcPr>
                    </a:tc>
                    <a:extLst>
                      <a:ext uri="{0D108BD9-81ED-4DB2-BD59-A6C34878D82A}">
                        <a16:rowId xmlns:a16="http://schemas.microsoft.com/office/drawing/2014/main" val="10004"/>
                      </a:ext>
                    </a:extLst>
                  </a:tr>
                  <a:tr h="247853">
                    <a:tc>
                      <a:txBody>
                        <a:bodyPr/>
                        <a:lstStyle/>
                        <a:p>
                          <a:pPr algn="ctr">
                            <a:lnSpc>
                              <a:spcPct val="115000"/>
                            </a:lnSpc>
                            <a:spcAft>
                              <a:spcPts val="0"/>
                            </a:spcAft>
                          </a:pPr>
                          <a:r>
                            <a:rPr lang="en-MY" sz="1200" dirty="0">
                              <a:solidFill>
                                <a:schemeClr val="tx1"/>
                              </a:solidFill>
                              <a:effectLst/>
                            </a:rPr>
                            <a:t>TOTAL</a:t>
                          </a:r>
                          <a:endParaRPr lang="en-MY" sz="1200" b="1" dirty="0">
                            <a:solidFill>
                              <a:schemeClr val="tx1"/>
                            </a:solidFill>
                            <a:effectLst/>
                            <a:latin typeface="Calibri"/>
                            <a:ea typeface="Calibri"/>
                            <a:cs typeface="Times New Roman"/>
                          </a:endParaRPr>
                        </a:p>
                      </a:txBody>
                      <a:tcPr marL="51435" marR="51435" marT="0" marB="0">
                        <a:solidFill>
                          <a:schemeClr val="accent3">
                            <a:lumMod val="20000"/>
                            <a:lumOff val="80000"/>
                          </a:schemeClr>
                        </a:solidFill>
                      </a:tcPr>
                    </a:tc>
                    <a:tc>
                      <a:txBody>
                        <a:bodyPr/>
                        <a:lstStyle/>
                        <a:p>
                          <a:pPr algn="ctr">
                            <a:lnSpc>
                              <a:spcPct val="115000"/>
                            </a:lnSpc>
                            <a:spcAft>
                              <a:spcPts val="0"/>
                            </a:spcAft>
                          </a:pPr>
                          <a:r>
                            <a:rPr lang="en-MY" sz="1200" b="1" dirty="0">
                              <a:solidFill>
                                <a:schemeClr val="tx1"/>
                              </a:solidFill>
                              <a:effectLst/>
                            </a:rPr>
                            <a:t>100%</a:t>
                          </a:r>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r>
                            <a:rPr lang="en-MY" sz="1200" b="1" dirty="0">
                              <a:solidFill>
                                <a:schemeClr val="tx1"/>
                              </a:solidFill>
                              <a:effectLst/>
                            </a:rPr>
                            <a:t>100%</a:t>
                          </a:r>
                          <a:endParaRPr lang="en-MY" sz="1200" b="1" dirty="0">
                            <a:solidFill>
                              <a:schemeClr val="tx1"/>
                            </a:solidFill>
                            <a:effectLst/>
                            <a:latin typeface="Calibri"/>
                            <a:ea typeface="Calibri"/>
                            <a:cs typeface="Times New Roman"/>
                          </a:endParaRPr>
                        </a:p>
                      </a:txBody>
                      <a:tcPr marL="51435" marR="51435" marT="0" marB="0"/>
                    </a:tc>
                    <a:tc>
                      <a:txBody>
                        <a:bodyPr/>
                        <a:lstStyle/>
                        <a:p>
                          <a:pPr algn="ctr">
                            <a:lnSpc>
                              <a:spcPct val="115000"/>
                            </a:lnSpc>
                            <a:spcAft>
                              <a:spcPts val="0"/>
                            </a:spcAft>
                          </a:pPr>
                          <a:r>
                            <a:rPr lang="en-MY" sz="1200" b="1" dirty="0">
                              <a:solidFill>
                                <a:schemeClr val="tx1"/>
                              </a:solidFill>
                              <a:effectLst/>
                            </a:rPr>
                            <a:t>100%</a:t>
                          </a:r>
                          <a:endParaRPr lang="en-MY" sz="1200" b="1" dirty="0">
                            <a:solidFill>
                              <a:schemeClr val="tx1"/>
                            </a:solidFill>
                            <a:effectLst/>
                            <a:latin typeface="Calibri"/>
                            <a:ea typeface="Calibri"/>
                            <a:cs typeface="Times New Roman"/>
                          </a:endParaRPr>
                        </a:p>
                      </a:txBody>
                      <a:tcPr marL="51435" marR="51435" marT="0" marB="0"/>
                    </a:tc>
                    <a:extLst>
                      <a:ext uri="{0D108BD9-81ED-4DB2-BD59-A6C34878D82A}">
                        <a16:rowId xmlns:a16="http://schemas.microsoft.com/office/drawing/2014/main" val="10005"/>
                      </a:ext>
                    </a:extLst>
                  </a:tr>
                </a:tbl>
              </a:graphicData>
            </a:graphic>
          </p:graphicFrame>
        </mc:Fallback>
      </mc:AlternateContent>
    </p:spTree>
    <p:extLst>
      <p:ext uri="{BB962C8B-B14F-4D97-AF65-F5344CB8AC3E}">
        <p14:creationId xmlns:p14="http://schemas.microsoft.com/office/powerpoint/2010/main" val="2651638453"/>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1028" name="Rectangle 4"/>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7" name="Chart 6"/>
          <p:cNvGraphicFramePr/>
          <p:nvPr>
            <p:extLst>
              <p:ext uri="{D42A27DB-BD31-4B8C-83A1-F6EECF244321}">
                <p14:modId xmlns:p14="http://schemas.microsoft.com/office/powerpoint/2010/main" val="3954934531"/>
              </p:ext>
            </p:extLst>
          </p:nvPr>
        </p:nvGraphicFramePr>
        <p:xfrm>
          <a:off x="685800" y="1771650"/>
          <a:ext cx="7010400" cy="4019550"/>
        </p:xfrm>
        <a:graphic>
          <a:graphicData uri="http://schemas.openxmlformats.org/drawingml/2006/chart">
            <c:chart xmlns:c="http://schemas.openxmlformats.org/drawingml/2006/chart" xmlns:r="http://schemas.openxmlformats.org/officeDocument/2006/relationships" r:id="rId3"/>
          </a:graphicData>
        </a:graphic>
      </p:graphicFrame>
      <p:sp>
        <p:nvSpPr>
          <p:cNvPr id="23554" name="Rectangle 2"/>
          <p:cNvSpPr>
            <a:spLocks noChangeArrowheads="1"/>
          </p:cNvSpPr>
          <p:nvPr/>
        </p:nvSpPr>
        <p:spPr bwMode="auto">
          <a:xfrm>
            <a:off x="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23555" name="Rectangle 3"/>
          <p:cNvSpPr>
            <a:spLocks noChangeArrowheads="1"/>
          </p:cNvSpPr>
          <p:nvPr/>
        </p:nvSpPr>
        <p:spPr bwMode="auto">
          <a:xfrm>
            <a:off x="1" y="14331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sz="1350">
              <a:latin typeface="Arial" pitchFamily="34" charset="0"/>
            </a:endParaRPr>
          </a:p>
        </p:txBody>
      </p:sp>
      <p:sp>
        <p:nvSpPr>
          <p:cNvPr id="23557" name="Rectangle 5"/>
          <p:cNvSpPr>
            <a:spLocks noChangeArrowheads="1"/>
          </p:cNvSpPr>
          <p:nvPr/>
        </p:nvSpPr>
        <p:spPr bwMode="auto">
          <a:xfrm>
            <a:off x="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23558" name="Rectangle 6"/>
          <p:cNvSpPr>
            <a:spLocks noChangeArrowheads="1"/>
          </p:cNvSpPr>
          <p:nvPr/>
        </p:nvSpPr>
        <p:spPr bwMode="auto">
          <a:xfrm>
            <a:off x="1" y="160457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sz="1350">
              <a:latin typeface="Arial" pitchFamily="34" charset="0"/>
            </a:endParaRPr>
          </a:p>
        </p:txBody>
      </p:sp>
      <p:sp>
        <p:nvSpPr>
          <p:cNvPr id="17" name="Title 7">
            <a:extLst>
              <a:ext uri="{FF2B5EF4-FFF2-40B4-BE49-F238E27FC236}">
                <a16:creationId xmlns:a16="http://schemas.microsoft.com/office/drawing/2014/main" id="{227CDB84-A81E-4A10-A0F7-76A95B390D98}"/>
              </a:ext>
            </a:extLst>
          </p:cNvPr>
          <p:cNvSpPr txBox="1">
            <a:spLocks/>
          </p:cNvSpPr>
          <p:nvPr/>
        </p:nvSpPr>
        <p:spPr>
          <a:xfrm>
            <a:off x="411486" y="550695"/>
            <a:ext cx="6487298" cy="713349"/>
          </a:xfrm>
          <a:prstGeom prst="rect">
            <a:avLst/>
          </a:prstGeom>
          <a:solidFill>
            <a:schemeClr val="accent1">
              <a:lumMod val="40000"/>
              <a:lumOff val="60000"/>
            </a:schemeClr>
          </a:solidFill>
          <a:ln>
            <a:solidFill>
              <a:srgbClr val="FF0000"/>
            </a:solidFill>
          </a:ln>
        </p:spPr>
        <p:txBody>
          <a:bodyPr>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d. Percentage Component Bar Chart (Cont.)</a:t>
            </a:r>
          </a:p>
        </p:txBody>
      </p:sp>
    </p:spTree>
    <p:extLst>
      <p:ext uri="{BB962C8B-B14F-4D97-AF65-F5344CB8AC3E}">
        <p14:creationId xmlns:p14="http://schemas.microsoft.com/office/powerpoint/2010/main" val="1662818045"/>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3"/>
          <p:cNvSpPr>
            <a:spLocks noChangeArrowheads="1"/>
          </p:cNvSpPr>
          <p:nvPr/>
        </p:nvSpPr>
        <p:spPr bwMode="auto">
          <a:xfrm>
            <a:off x="647700" y="2028825"/>
            <a:ext cx="7353300" cy="971550"/>
          </a:xfrm>
          <a:prstGeom prst="rect">
            <a:avLst/>
          </a:prstGeom>
          <a:noFill/>
          <a:ln w="12700">
            <a:noFill/>
            <a:miter lim="800000"/>
            <a:headEnd/>
            <a:tailEnd/>
          </a:ln>
          <a:effectLst/>
        </p:spPr>
        <p:txBody>
          <a:bodyPr wrap="none" anchor="ctr"/>
          <a:lstStyle/>
          <a:p>
            <a:pPr algn="l">
              <a:buClr>
                <a:srgbClr val="66FFFF"/>
              </a:buClr>
              <a:defRPr/>
            </a:pPr>
            <a:endParaRPr lang="en-US" b="1" dirty="0">
              <a:solidFill>
                <a:schemeClr val="accent6">
                  <a:lumMod val="50000"/>
                </a:schemeClr>
              </a:solidFill>
              <a:latin typeface="Book Antiqua"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618590" y="1676400"/>
                <a:ext cx="6094391" cy="3046988"/>
              </a:xfrm>
              <a:prstGeom prst="rect">
                <a:avLst/>
              </a:prstGeom>
              <a:noFill/>
            </p:spPr>
            <p:txBody>
              <a:bodyPr wrap="square" rtlCol="0">
                <a:spAutoFit/>
              </a:bodyPr>
              <a:lstStyle/>
              <a:p>
                <a:pPr marL="214313" indent="-214313" algn="just">
                  <a:buFont typeface="Arial" pitchFamily="34" charset="0"/>
                  <a:buChar char="•"/>
                </a:pPr>
                <a:r>
                  <a:rPr lang="en-MY" sz="2400" dirty="0"/>
                  <a:t>Pie chart is commonly used to show a proportional relationship. </a:t>
                </a:r>
              </a:p>
              <a:p>
                <a:pPr marL="214313" indent="-214313" algn="just">
                  <a:buFont typeface="Arial" pitchFamily="34" charset="0"/>
                  <a:buChar char="•"/>
                </a:pPr>
                <a:r>
                  <a:rPr lang="en-MY" sz="2400" dirty="0"/>
                  <a:t>It serves the same purpose as a component bar chart but the data is presented in the form of circular diagram. </a:t>
                </a:r>
              </a:p>
              <a:p>
                <a:pPr marL="214313" indent="-214313" algn="just">
                  <a:buFont typeface="Arial" pitchFamily="34" charset="0"/>
                  <a:buChar char="•"/>
                </a:pPr>
                <a:r>
                  <a:rPr lang="en-MY" sz="2400" dirty="0"/>
                  <a:t>Each component is expressed in terms of a proportion of 360</a:t>
                </a:r>
                <a14:m>
                  <m:oMath xmlns:m="http://schemas.openxmlformats.org/officeDocument/2006/math">
                    <m:r>
                      <a:rPr lang="en-MY" sz="2400" i="1">
                        <a:latin typeface="Cambria Math"/>
                        <a:ea typeface="Cambria Math"/>
                      </a:rPr>
                      <m:t>°</m:t>
                    </m:r>
                  </m:oMath>
                </a14:m>
                <a:r>
                  <a:rPr lang="en-MY" sz="2400" dirty="0"/>
                  <a:t> and the circle is divided into the different sectors accordingly. </a:t>
                </a:r>
              </a:p>
            </p:txBody>
          </p:sp>
        </mc:Choice>
        <mc:Fallback>
          <p:sp>
            <p:nvSpPr>
              <p:cNvPr id="3" name="TextBox 2"/>
              <p:cNvSpPr txBox="1">
                <a:spLocks noRot="1" noChangeAspect="1" noMove="1" noResize="1" noEditPoints="1" noAdjustHandles="1" noChangeArrowheads="1" noChangeShapeType="1" noTextEdit="1"/>
              </p:cNvSpPr>
              <p:nvPr/>
            </p:nvSpPr>
            <p:spPr>
              <a:xfrm>
                <a:off x="618590" y="1676400"/>
                <a:ext cx="6094391" cy="3046988"/>
              </a:xfrm>
              <a:prstGeom prst="rect">
                <a:avLst/>
              </a:prstGeom>
              <a:blipFill>
                <a:blip r:embed="rId3"/>
                <a:stretch>
                  <a:fillRect l="-1300" t="-1800" r="-1600" b="-3600"/>
                </a:stretch>
              </a:blipFill>
            </p:spPr>
            <p:txBody>
              <a:bodyPr/>
              <a:lstStyle/>
              <a:p>
                <a:r>
                  <a:rPr lang="en-MY">
                    <a:noFill/>
                  </a:rPr>
                  <a:t> </a:t>
                </a:r>
              </a:p>
            </p:txBody>
          </p:sp>
        </mc:Fallback>
      </mc:AlternateContent>
      <p:sp>
        <p:nvSpPr>
          <p:cNvPr id="7" name="Title 7">
            <a:extLst>
              <a:ext uri="{FF2B5EF4-FFF2-40B4-BE49-F238E27FC236}">
                <a16:creationId xmlns:a16="http://schemas.microsoft.com/office/drawing/2014/main" id="{D0170A0D-D773-4A00-988D-2BE5960D5C1C}"/>
              </a:ext>
            </a:extLst>
          </p:cNvPr>
          <p:cNvSpPr txBox="1">
            <a:spLocks/>
          </p:cNvSpPr>
          <p:nvPr/>
        </p:nvSpPr>
        <p:spPr>
          <a:xfrm>
            <a:off x="411486" y="550695"/>
            <a:ext cx="2103114" cy="713349"/>
          </a:xfrm>
          <a:prstGeom prst="rect">
            <a:avLst/>
          </a:prstGeom>
          <a:solidFill>
            <a:schemeClr val="accent1">
              <a:lumMod val="40000"/>
              <a:lumOff val="60000"/>
            </a:schemeClr>
          </a:solidFill>
          <a:ln>
            <a:solidFill>
              <a:srgbClr val="FF0000"/>
            </a:solidFill>
          </a:ln>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e. Pie Chart</a:t>
            </a:r>
          </a:p>
        </p:txBody>
      </p:sp>
    </p:spTree>
    <p:extLst>
      <p:ext uri="{BB962C8B-B14F-4D97-AF65-F5344CB8AC3E}">
        <p14:creationId xmlns:p14="http://schemas.microsoft.com/office/powerpoint/2010/main" val="7948866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1028" name="Rectangle 4"/>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7" name="TextBox 6"/>
          <p:cNvSpPr txBox="1"/>
          <p:nvPr/>
        </p:nvSpPr>
        <p:spPr>
          <a:xfrm>
            <a:off x="228600" y="1632033"/>
            <a:ext cx="7467600" cy="707886"/>
          </a:xfrm>
          <a:prstGeom prst="rect">
            <a:avLst/>
          </a:prstGeom>
          <a:noFill/>
        </p:spPr>
        <p:txBody>
          <a:bodyPr wrap="square" rtlCol="0">
            <a:spAutoFit/>
          </a:bodyPr>
          <a:lstStyle/>
          <a:p>
            <a:pPr algn="just"/>
            <a:r>
              <a:rPr lang="en-US" sz="2000" b="1" dirty="0"/>
              <a:t>The table below provides information on the total export (in million tons) of Malaysian Rubber based on grade for the year 1989.</a:t>
            </a:r>
          </a:p>
        </p:txBody>
      </p:sp>
      <p:graphicFrame>
        <p:nvGraphicFramePr>
          <p:cNvPr id="10" name="Table 9"/>
          <p:cNvGraphicFramePr>
            <a:graphicFrameLocks noGrp="1"/>
          </p:cNvGraphicFramePr>
          <p:nvPr>
            <p:extLst>
              <p:ext uri="{D42A27DB-BD31-4B8C-83A1-F6EECF244321}">
                <p14:modId xmlns:p14="http://schemas.microsoft.com/office/powerpoint/2010/main" val="4080701577"/>
              </p:ext>
            </p:extLst>
          </p:nvPr>
        </p:nvGraphicFramePr>
        <p:xfrm>
          <a:off x="1447800" y="2438399"/>
          <a:ext cx="5105400" cy="2533654"/>
        </p:xfrm>
        <a:graphic>
          <a:graphicData uri="http://schemas.openxmlformats.org/drawingml/2006/table">
            <a:tbl>
              <a:tblPr/>
              <a:tblGrid>
                <a:gridCol w="2203223">
                  <a:extLst>
                    <a:ext uri="{9D8B030D-6E8A-4147-A177-3AD203B41FA5}">
                      <a16:colId xmlns:a16="http://schemas.microsoft.com/office/drawing/2014/main" val="20000"/>
                    </a:ext>
                  </a:extLst>
                </a:gridCol>
                <a:gridCol w="2902177">
                  <a:extLst>
                    <a:ext uri="{9D8B030D-6E8A-4147-A177-3AD203B41FA5}">
                      <a16:colId xmlns:a16="http://schemas.microsoft.com/office/drawing/2014/main" val="20001"/>
                    </a:ext>
                  </a:extLst>
                </a:gridCol>
              </a:tblGrid>
              <a:tr h="314173">
                <a:tc rowSpan="2">
                  <a:txBody>
                    <a:bodyPr/>
                    <a:lstStyle/>
                    <a:p>
                      <a:pPr algn="ctr" fontAlgn="b"/>
                      <a:r>
                        <a:rPr lang="en-US" sz="1400" b="1" i="0" u="none" strike="noStrike" dirty="0">
                          <a:solidFill>
                            <a:srgbClr val="000000"/>
                          </a:solidFill>
                          <a:latin typeface="Calibri"/>
                        </a:rPr>
                        <a:t>RUBBER GRADE</a:t>
                      </a:r>
                    </a:p>
                  </a:txBody>
                  <a:tcPr marL="9525" marR="9525"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42D7"/>
                    </a:solidFill>
                  </a:tcPr>
                </a:tc>
                <a:tc>
                  <a:txBody>
                    <a:bodyPr/>
                    <a:lstStyle/>
                    <a:p>
                      <a:pPr algn="ctr" fontAlgn="b"/>
                      <a:r>
                        <a:rPr lang="en-US" sz="1400" b="1" i="0" u="none" strike="noStrike" dirty="0">
                          <a:solidFill>
                            <a:srgbClr val="000000"/>
                          </a:solidFill>
                          <a:latin typeface="Calibri"/>
                        </a:rPr>
                        <a:t>TOTAL EXPORT </a:t>
                      </a:r>
                    </a:p>
                  </a:txBody>
                  <a:tcPr marL="9525" marR="9525" marT="7144" marB="0" anchor="b">
                    <a:lnL>
                      <a:noFill/>
                    </a:lnL>
                    <a:lnR>
                      <a:noFill/>
                    </a:lnR>
                    <a:lnT w="6350" cap="flat" cmpd="sng" algn="ctr">
                      <a:solidFill>
                        <a:srgbClr val="000000"/>
                      </a:solidFill>
                      <a:prstDash val="solid"/>
                      <a:round/>
                      <a:headEnd type="none" w="med" len="med"/>
                      <a:tailEnd type="none" w="med" len="med"/>
                    </a:lnT>
                    <a:lnB>
                      <a:noFill/>
                    </a:lnB>
                    <a:solidFill>
                      <a:srgbClr val="9999FF"/>
                    </a:solidFill>
                  </a:tcPr>
                </a:tc>
                <a:extLst>
                  <a:ext uri="{0D108BD9-81ED-4DB2-BD59-A6C34878D82A}">
                    <a16:rowId xmlns:a16="http://schemas.microsoft.com/office/drawing/2014/main" val="10000"/>
                  </a:ext>
                </a:extLst>
              </a:tr>
              <a:tr h="324308">
                <a:tc vMerge="1">
                  <a:txBody>
                    <a:bodyPr/>
                    <a:lstStyle/>
                    <a:p>
                      <a:endParaRPr lang="en-US"/>
                    </a:p>
                  </a:txBody>
                  <a:tcPr/>
                </a:tc>
                <a:tc>
                  <a:txBody>
                    <a:bodyPr/>
                    <a:lstStyle/>
                    <a:p>
                      <a:pPr algn="ctr" fontAlgn="b"/>
                      <a:r>
                        <a:rPr lang="en-US" sz="1400" b="1" i="0" u="none" strike="noStrike" dirty="0">
                          <a:solidFill>
                            <a:srgbClr val="000000"/>
                          </a:solidFill>
                          <a:latin typeface="Calibri"/>
                        </a:rPr>
                        <a:t>(million tons)</a:t>
                      </a:r>
                    </a:p>
                  </a:txBody>
                  <a:tcPr marL="9525" marR="9525" marT="7144" marB="0" anchor="b">
                    <a:lnL>
                      <a:noFill/>
                    </a:lnL>
                    <a:lnR>
                      <a:noFill/>
                    </a:lnR>
                    <a:lnT>
                      <a:noFill/>
                    </a:lnT>
                    <a:lnB w="12700" cap="flat" cmpd="sng" algn="ctr">
                      <a:solidFill>
                        <a:srgbClr val="000000"/>
                      </a:solidFill>
                      <a:prstDash val="solid"/>
                      <a:round/>
                      <a:headEnd type="none" w="med" len="med"/>
                      <a:tailEnd type="none" w="med" len="med"/>
                    </a:lnB>
                    <a:solidFill>
                      <a:srgbClr val="9999FF"/>
                    </a:solidFill>
                  </a:tcPr>
                </a:tc>
                <a:extLst>
                  <a:ext uri="{0D108BD9-81ED-4DB2-BD59-A6C34878D82A}">
                    <a16:rowId xmlns:a16="http://schemas.microsoft.com/office/drawing/2014/main" val="10001"/>
                  </a:ext>
                </a:extLst>
              </a:tr>
              <a:tr h="314173">
                <a:tc>
                  <a:txBody>
                    <a:bodyPr/>
                    <a:lstStyle/>
                    <a:p>
                      <a:pPr algn="ctr" fontAlgn="b"/>
                      <a:r>
                        <a:rPr lang="en-US" sz="1400" b="1" i="0" u="none" strike="noStrike" dirty="0">
                          <a:solidFill>
                            <a:srgbClr val="000000"/>
                          </a:solidFill>
                          <a:latin typeface="Calibri"/>
                        </a:rPr>
                        <a:t>SMR</a:t>
                      </a:r>
                    </a:p>
                  </a:txBody>
                  <a:tcPr marL="9525" marR="9525" marT="7144" marB="0" anchor="b">
                    <a:lnL>
                      <a:noFill/>
                    </a:lnL>
                    <a:lnR>
                      <a:noFill/>
                    </a:lnR>
                    <a:lnT w="12700" cap="flat" cmpd="sng" algn="ctr">
                      <a:solidFill>
                        <a:srgbClr val="000000"/>
                      </a:solidFill>
                      <a:prstDash val="solid"/>
                      <a:round/>
                      <a:headEnd type="none" w="med" len="med"/>
                      <a:tailEnd type="none" w="med" len="med"/>
                    </a:lnT>
                    <a:lnB>
                      <a:noFill/>
                    </a:lnB>
                    <a:solidFill>
                      <a:srgbClr val="DE42D7"/>
                    </a:solidFill>
                  </a:tcPr>
                </a:tc>
                <a:tc>
                  <a:txBody>
                    <a:bodyPr/>
                    <a:lstStyle/>
                    <a:p>
                      <a:pPr algn="ctr" fontAlgn="b"/>
                      <a:r>
                        <a:rPr lang="en-US" sz="1400" b="1" i="0" u="none" strike="noStrike" dirty="0">
                          <a:solidFill>
                            <a:srgbClr val="000000"/>
                          </a:solidFill>
                          <a:latin typeface="Calibri"/>
                        </a:rPr>
                        <a:t>907.07</a:t>
                      </a:r>
                    </a:p>
                  </a:txBody>
                  <a:tcPr marL="9525" marR="9525" marT="7144" marB="0" anchor="b">
                    <a:lnL>
                      <a:noFill/>
                    </a:lnL>
                    <a:lnR>
                      <a:noFill/>
                    </a:lnR>
                    <a:lnT w="12700" cap="flat" cmpd="sng" algn="ctr">
                      <a:solidFill>
                        <a:srgbClr val="000000"/>
                      </a:solidFill>
                      <a:prstDash val="solid"/>
                      <a:round/>
                      <a:headEnd type="none" w="med" len="med"/>
                      <a:tailEnd type="none" w="med" len="med"/>
                    </a:lnT>
                    <a:lnB>
                      <a:noFill/>
                    </a:lnB>
                    <a:solidFill>
                      <a:srgbClr val="9999FF"/>
                    </a:solidFill>
                  </a:tcPr>
                </a:tc>
                <a:extLst>
                  <a:ext uri="{0D108BD9-81ED-4DB2-BD59-A6C34878D82A}">
                    <a16:rowId xmlns:a16="http://schemas.microsoft.com/office/drawing/2014/main" val="10002"/>
                  </a:ext>
                </a:extLst>
              </a:tr>
              <a:tr h="314173">
                <a:tc>
                  <a:txBody>
                    <a:bodyPr/>
                    <a:lstStyle/>
                    <a:p>
                      <a:pPr algn="ctr" fontAlgn="b"/>
                      <a:r>
                        <a:rPr lang="en-US" sz="1400" b="1" i="0" u="none" strike="noStrike" dirty="0">
                          <a:solidFill>
                            <a:srgbClr val="000000"/>
                          </a:solidFill>
                          <a:latin typeface="Calibri"/>
                        </a:rPr>
                        <a:t>RSS</a:t>
                      </a:r>
                    </a:p>
                  </a:txBody>
                  <a:tcPr marL="9525" marR="9525" marT="7144" marB="0" anchor="b">
                    <a:lnL>
                      <a:noFill/>
                    </a:lnL>
                    <a:lnR>
                      <a:noFill/>
                    </a:lnR>
                    <a:lnT>
                      <a:noFill/>
                    </a:lnT>
                    <a:lnB>
                      <a:noFill/>
                    </a:lnB>
                    <a:solidFill>
                      <a:srgbClr val="DE42D7"/>
                    </a:solidFill>
                  </a:tcPr>
                </a:tc>
                <a:tc>
                  <a:txBody>
                    <a:bodyPr/>
                    <a:lstStyle/>
                    <a:p>
                      <a:pPr algn="ctr" fontAlgn="b"/>
                      <a:r>
                        <a:rPr lang="en-US" sz="1400" b="1" i="0" u="none" strike="noStrike" dirty="0">
                          <a:solidFill>
                            <a:srgbClr val="000000"/>
                          </a:solidFill>
                          <a:latin typeface="Calibri"/>
                        </a:rPr>
                        <a:t>267.66</a:t>
                      </a:r>
                    </a:p>
                  </a:txBody>
                  <a:tcPr marL="9525" marR="9525" marT="7144" marB="0" anchor="b">
                    <a:lnL>
                      <a:noFill/>
                    </a:lnL>
                    <a:lnR>
                      <a:noFill/>
                    </a:lnR>
                    <a:lnT>
                      <a:noFill/>
                    </a:lnT>
                    <a:lnB>
                      <a:noFill/>
                    </a:lnB>
                    <a:solidFill>
                      <a:srgbClr val="9999FF"/>
                    </a:solidFill>
                  </a:tcPr>
                </a:tc>
                <a:extLst>
                  <a:ext uri="{0D108BD9-81ED-4DB2-BD59-A6C34878D82A}">
                    <a16:rowId xmlns:a16="http://schemas.microsoft.com/office/drawing/2014/main" val="10003"/>
                  </a:ext>
                </a:extLst>
              </a:tr>
              <a:tr h="314173">
                <a:tc>
                  <a:txBody>
                    <a:bodyPr/>
                    <a:lstStyle/>
                    <a:p>
                      <a:pPr algn="ctr" fontAlgn="b"/>
                      <a:r>
                        <a:rPr lang="en-US" sz="1400" b="1" i="0" u="none" strike="noStrike" dirty="0">
                          <a:solidFill>
                            <a:srgbClr val="000000"/>
                          </a:solidFill>
                          <a:latin typeface="Calibri"/>
                        </a:rPr>
                        <a:t>Latex</a:t>
                      </a:r>
                    </a:p>
                  </a:txBody>
                  <a:tcPr marL="9525" marR="9525" marT="7144" marB="0" anchor="b">
                    <a:lnL>
                      <a:noFill/>
                    </a:lnL>
                    <a:lnR>
                      <a:noFill/>
                    </a:lnR>
                    <a:lnT>
                      <a:noFill/>
                    </a:lnT>
                    <a:lnB>
                      <a:noFill/>
                    </a:lnB>
                    <a:solidFill>
                      <a:srgbClr val="DE42D7"/>
                    </a:solidFill>
                  </a:tcPr>
                </a:tc>
                <a:tc>
                  <a:txBody>
                    <a:bodyPr/>
                    <a:lstStyle/>
                    <a:p>
                      <a:pPr algn="ctr" fontAlgn="b"/>
                      <a:r>
                        <a:rPr lang="en-US" sz="1400" b="1" i="0" u="none" strike="noStrike" dirty="0">
                          <a:solidFill>
                            <a:srgbClr val="000000"/>
                          </a:solidFill>
                          <a:latin typeface="Calibri"/>
                        </a:rPr>
                        <a:t>237.92</a:t>
                      </a:r>
                    </a:p>
                  </a:txBody>
                  <a:tcPr marL="9525" marR="9525" marT="7144" marB="0" anchor="b">
                    <a:lnL>
                      <a:noFill/>
                    </a:lnL>
                    <a:lnR>
                      <a:noFill/>
                    </a:lnR>
                    <a:lnT>
                      <a:noFill/>
                    </a:lnT>
                    <a:lnB>
                      <a:noFill/>
                    </a:lnB>
                    <a:solidFill>
                      <a:srgbClr val="9999FF"/>
                    </a:solidFill>
                  </a:tcPr>
                </a:tc>
                <a:extLst>
                  <a:ext uri="{0D108BD9-81ED-4DB2-BD59-A6C34878D82A}">
                    <a16:rowId xmlns:a16="http://schemas.microsoft.com/office/drawing/2014/main" val="10004"/>
                  </a:ext>
                </a:extLst>
              </a:tr>
              <a:tr h="314173">
                <a:tc>
                  <a:txBody>
                    <a:bodyPr/>
                    <a:lstStyle/>
                    <a:p>
                      <a:pPr algn="ctr" fontAlgn="b"/>
                      <a:r>
                        <a:rPr lang="en-US" sz="1400" b="1" i="0" u="none" strike="noStrike" dirty="0">
                          <a:solidFill>
                            <a:srgbClr val="000000"/>
                          </a:solidFill>
                          <a:latin typeface="Calibri"/>
                        </a:rPr>
                        <a:t>Other Grades</a:t>
                      </a:r>
                    </a:p>
                  </a:txBody>
                  <a:tcPr marL="9525" marR="9525" marT="7144" marB="0" anchor="b">
                    <a:lnL>
                      <a:noFill/>
                    </a:lnL>
                    <a:lnR>
                      <a:noFill/>
                    </a:lnR>
                    <a:lnT>
                      <a:noFill/>
                    </a:lnT>
                    <a:lnB w="6350" cap="flat" cmpd="sng" algn="ctr">
                      <a:solidFill>
                        <a:srgbClr val="000000"/>
                      </a:solidFill>
                      <a:prstDash val="solid"/>
                      <a:round/>
                      <a:headEnd type="none" w="med" len="med"/>
                      <a:tailEnd type="none" w="med" len="med"/>
                    </a:lnB>
                    <a:solidFill>
                      <a:srgbClr val="DE42D7"/>
                    </a:solidFill>
                  </a:tcPr>
                </a:tc>
                <a:tc>
                  <a:txBody>
                    <a:bodyPr/>
                    <a:lstStyle/>
                    <a:p>
                      <a:pPr algn="ctr" fontAlgn="b"/>
                      <a:r>
                        <a:rPr lang="en-US" sz="1400" b="1" i="0" u="none" strike="noStrike" dirty="0">
                          <a:solidFill>
                            <a:srgbClr val="000000"/>
                          </a:solidFill>
                          <a:latin typeface="Calibri"/>
                        </a:rPr>
                        <a:t>74.35</a:t>
                      </a:r>
                    </a:p>
                  </a:txBody>
                  <a:tcPr marL="9525" marR="9525" marT="7144" marB="0" anchor="b">
                    <a:lnL>
                      <a:noFill/>
                    </a:lnL>
                    <a:lnR>
                      <a:noFill/>
                    </a:lnR>
                    <a:lnT>
                      <a:noFill/>
                    </a:lnT>
                    <a:lnB w="6350" cap="flat" cmpd="sng" algn="ctr">
                      <a:solidFill>
                        <a:srgbClr val="000000"/>
                      </a:solidFill>
                      <a:prstDash val="solid"/>
                      <a:round/>
                      <a:headEnd type="none" w="med" len="med"/>
                      <a:tailEnd type="none" w="med" len="med"/>
                    </a:lnB>
                    <a:solidFill>
                      <a:srgbClr val="9999FF"/>
                    </a:solidFill>
                  </a:tcPr>
                </a:tc>
                <a:extLst>
                  <a:ext uri="{0D108BD9-81ED-4DB2-BD59-A6C34878D82A}">
                    <a16:rowId xmlns:a16="http://schemas.microsoft.com/office/drawing/2014/main" val="10005"/>
                  </a:ext>
                </a:extLst>
              </a:tr>
              <a:tr h="324308">
                <a:tc>
                  <a:txBody>
                    <a:bodyPr/>
                    <a:lstStyle/>
                    <a:p>
                      <a:pPr algn="ctr" fontAlgn="b"/>
                      <a:r>
                        <a:rPr lang="en-US" sz="1400" b="1" i="0" u="none" strike="noStrike" dirty="0">
                          <a:solidFill>
                            <a:srgbClr val="000000"/>
                          </a:solidFill>
                          <a:latin typeface="Calibri"/>
                        </a:rPr>
                        <a:t>TOTAL</a:t>
                      </a:r>
                    </a:p>
                  </a:txBody>
                  <a:tcPr marL="9525" marR="9525"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42D7"/>
                    </a:solidFill>
                  </a:tcPr>
                </a:tc>
                <a:tc>
                  <a:txBody>
                    <a:bodyPr/>
                    <a:lstStyle/>
                    <a:p>
                      <a:pPr algn="ctr" fontAlgn="b"/>
                      <a:r>
                        <a:rPr lang="en-US" sz="1400" b="1" i="0" u="none" strike="noStrike" dirty="0">
                          <a:solidFill>
                            <a:srgbClr val="000000"/>
                          </a:solidFill>
                          <a:latin typeface="Calibri"/>
                        </a:rPr>
                        <a:t>1487</a:t>
                      </a:r>
                    </a:p>
                  </a:txBody>
                  <a:tcPr marL="9525" marR="9525"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99FF"/>
                    </a:solidFill>
                  </a:tcPr>
                </a:tc>
                <a:extLst>
                  <a:ext uri="{0D108BD9-81ED-4DB2-BD59-A6C34878D82A}">
                    <a16:rowId xmlns:a16="http://schemas.microsoft.com/office/drawing/2014/main" val="10006"/>
                  </a:ext>
                </a:extLst>
              </a:tr>
              <a:tr h="314173">
                <a:tc gridSpan="2">
                  <a:txBody>
                    <a:bodyPr/>
                    <a:lstStyle/>
                    <a:p>
                      <a:pPr algn="ctr" fontAlgn="b"/>
                      <a:r>
                        <a:rPr lang="fr-FR" sz="1400" b="1" i="0" u="none" strike="noStrike" dirty="0">
                          <a:solidFill>
                            <a:srgbClr val="000000"/>
                          </a:solidFill>
                          <a:latin typeface="Calibri"/>
                        </a:rPr>
                        <a:t>Source: National Revenues </a:t>
                      </a:r>
                      <a:r>
                        <a:rPr lang="fr-FR" sz="1400" b="1" i="0" u="none" strike="noStrike" dirty="0" err="1">
                          <a:solidFill>
                            <a:srgbClr val="000000"/>
                          </a:solidFill>
                          <a:latin typeface="Calibri"/>
                        </a:rPr>
                        <a:t>Series</a:t>
                      </a:r>
                      <a:r>
                        <a:rPr lang="fr-FR" sz="1400" b="1" i="0" u="none" strike="noStrike" dirty="0">
                          <a:solidFill>
                            <a:srgbClr val="000000"/>
                          </a:solidFill>
                          <a:latin typeface="Calibri"/>
                        </a:rPr>
                        <a:t>, 1995</a:t>
                      </a:r>
                    </a:p>
                  </a:txBody>
                  <a:tcPr marL="9525" marR="9525" marT="7144"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1" name="TextBox 10"/>
          <p:cNvSpPr txBox="1"/>
          <p:nvPr/>
        </p:nvSpPr>
        <p:spPr>
          <a:xfrm>
            <a:off x="170244" y="5197218"/>
            <a:ext cx="8686800" cy="707886"/>
          </a:xfrm>
          <a:prstGeom prst="rect">
            <a:avLst/>
          </a:prstGeom>
          <a:noFill/>
        </p:spPr>
        <p:txBody>
          <a:bodyPr wrap="square" rtlCol="0">
            <a:spAutoFit/>
          </a:bodyPr>
          <a:lstStyle/>
          <a:p>
            <a:pPr algn="just"/>
            <a:r>
              <a:rPr lang="en-US" sz="2000" b="1" dirty="0"/>
              <a:t>Construct a pie chart to represent the above information and give your comment.</a:t>
            </a:r>
          </a:p>
        </p:txBody>
      </p:sp>
      <p:sp>
        <p:nvSpPr>
          <p:cNvPr id="13" name="Title 7">
            <a:extLst>
              <a:ext uri="{FF2B5EF4-FFF2-40B4-BE49-F238E27FC236}">
                <a16:creationId xmlns:a16="http://schemas.microsoft.com/office/drawing/2014/main" id="{3CB5F6FE-6A08-4843-8423-ACF37E9C5906}"/>
              </a:ext>
            </a:extLst>
          </p:cNvPr>
          <p:cNvSpPr txBox="1">
            <a:spLocks/>
          </p:cNvSpPr>
          <p:nvPr/>
        </p:nvSpPr>
        <p:spPr>
          <a:xfrm>
            <a:off x="411486" y="550695"/>
            <a:ext cx="2788914" cy="713349"/>
          </a:xfrm>
          <a:prstGeom prst="rect">
            <a:avLst/>
          </a:prstGeom>
          <a:solidFill>
            <a:schemeClr val="accent1">
              <a:lumMod val="40000"/>
              <a:lumOff val="60000"/>
            </a:schemeClr>
          </a:solidFill>
          <a:ln>
            <a:solidFill>
              <a:srgbClr val="FF0000"/>
            </a:solidFill>
          </a:ln>
        </p:spPr>
        <p:txBody>
          <a:bodyPr>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e. Pie Chart (cont.)</a:t>
            </a:r>
          </a:p>
        </p:txBody>
      </p:sp>
    </p:spTree>
    <p:extLst>
      <p:ext uri="{BB962C8B-B14F-4D97-AF65-F5344CB8AC3E}">
        <p14:creationId xmlns:p14="http://schemas.microsoft.com/office/powerpoint/2010/main" val="455141072"/>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1028" name="Rectangle 4"/>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9" name="TextBox 8"/>
          <p:cNvSpPr txBox="1"/>
          <p:nvPr/>
        </p:nvSpPr>
        <p:spPr>
          <a:xfrm>
            <a:off x="2127471" y="1538199"/>
            <a:ext cx="5105400" cy="707886"/>
          </a:xfrm>
          <a:prstGeom prst="rect">
            <a:avLst/>
          </a:prstGeom>
          <a:noFill/>
        </p:spPr>
        <p:txBody>
          <a:bodyPr wrap="square" rtlCol="0">
            <a:spAutoFit/>
          </a:bodyPr>
          <a:lstStyle/>
          <a:p>
            <a:pPr algn="just"/>
            <a:r>
              <a:rPr lang="en-US" sz="2000" b="1" dirty="0"/>
              <a:t>Express each type of rubber grade as a proportion of 360</a:t>
            </a:r>
            <a:r>
              <a:rPr lang="en-US" sz="2000" b="1" baseline="30000" dirty="0"/>
              <a:t>0</a:t>
            </a:r>
            <a:r>
              <a:rPr lang="en-US" sz="2000" b="1" dirty="0"/>
              <a:t>  and 100%.</a:t>
            </a:r>
          </a:p>
        </p:txBody>
      </p:sp>
      <p:graphicFrame>
        <p:nvGraphicFramePr>
          <p:cNvPr id="10" name="Table 9"/>
          <p:cNvGraphicFramePr>
            <a:graphicFrameLocks noGrp="1"/>
          </p:cNvGraphicFramePr>
          <p:nvPr>
            <p:extLst>
              <p:ext uri="{D42A27DB-BD31-4B8C-83A1-F6EECF244321}">
                <p14:modId xmlns:p14="http://schemas.microsoft.com/office/powerpoint/2010/main" val="504330781"/>
              </p:ext>
            </p:extLst>
          </p:nvPr>
        </p:nvGraphicFramePr>
        <p:xfrm>
          <a:off x="794826" y="2239789"/>
          <a:ext cx="5301173" cy="2256009"/>
        </p:xfrm>
        <a:graphic>
          <a:graphicData uri="http://schemas.openxmlformats.org/drawingml/2006/table">
            <a:tbl>
              <a:tblPr/>
              <a:tblGrid>
                <a:gridCol w="1481210">
                  <a:extLst>
                    <a:ext uri="{9D8B030D-6E8A-4147-A177-3AD203B41FA5}">
                      <a16:colId xmlns:a16="http://schemas.microsoft.com/office/drawing/2014/main" val="20000"/>
                    </a:ext>
                  </a:extLst>
                </a:gridCol>
                <a:gridCol w="1091418">
                  <a:extLst>
                    <a:ext uri="{9D8B030D-6E8A-4147-A177-3AD203B41FA5}">
                      <a16:colId xmlns:a16="http://schemas.microsoft.com/office/drawing/2014/main" val="20001"/>
                    </a:ext>
                  </a:extLst>
                </a:gridCol>
                <a:gridCol w="1403252">
                  <a:extLst>
                    <a:ext uri="{9D8B030D-6E8A-4147-A177-3AD203B41FA5}">
                      <a16:colId xmlns:a16="http://schemas.microsoft.com/office/drawing/2014/main" val="20002"/>
                    </a:ext>
                  </a:extLst>
                </a:gridCol>
                <a:gridCol w="1325293">
                  <a:extLst>
                    <a:ext uri="{9D8B030D-6E8A-4147-A177-3AD203B41FA5}">
                      <a16:colId xmlns:a16="http://schemas.microsoft.com/office/drawing/2014/main" val="20003"/>
                    </a:ext>
                  </a:extLst>
                </a:gridCol>
              </a:tblGrid>
              <a:tr h="402542">
                <a:tc rowSpan="2">
                  <a:txBody>
                    <a:bodyPr/>
                    <a:lstStyle/>
                    <a:p>
                      <a:pPr algn="ctr" fontAlgn="b"/>
                      <a:r>
                        <a:rPr lang="en-US" sz="1200" b="1" i="0" u="none" strike="noStrike" dirty="0">
                          <a:solidFill>
                            <a:srgbClr val="000000"/>
                          </a:solidFill>
                          <a:latin typeface="Calibri"/>
                        </a:rPr>
                        <a:t>RUBBER GRADE</a:t>
                      </a:r>
                    </a:p>
                  </a:txBody>
                  <a:tcPr marL="9525" marR="9525"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42D7"/>
                    </a:solidFill>
                  </a:tcPr>
                </a:tc>
                <a:tc>
                  <a:txBody>
                    <a:bodyPr/>
                    <a:lstStyle/>
                    <a:p>
                      <a:pPr algn="ctr" fontAlgn="b"/>
                      <a:r>
                        <a:rPr lang="en-US" sz="1100" b="1" i="0" u="none" strike="noStrike" dirty="0">
                          <a:solidFill>
                            <a:srgbClr val="000000"/>
                          </a:solidFill>
                          <a:latin typeface="Calibri"/>
                        </a:rPr>
                        <a:t>TOTAL EXPORT </a:t>
                      </a:r>
                    </a:p>
                  </a:txBody>
                  <a:tcPr marL="9525" marR="9525" marT="7144" marB="0" anchor="b">
                    <a:lnL>
                      <a:noFill/>
                    </a:lnL>
                    <a:lnR>
                      <a:noFill/>
                    </a:lnR>
                    <a:lnT w="6350" cap="flat" cmpd="sng" algn="ctr">
                      <a:solidFill>
                        <a:srgbClr val="000000"/>
                      </a:solidFill>
                      <a:prstDash val="solid"/>
                      <a:round/>
                      <a:headEnd type="none" w="med" len="med"/>
                      <a:tailEnd type="none" w="med" len="med"/>
                    </a:lnT>
                    <a:lnB>
                      <a:noFill/>
                    </a:lnB>
                    <a:solidFill>
                      <a:srgbClr val="9999FF"/>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000000"/>
                          </a:solidFill>
                          <a:latin typeface="Calibri"/>
                        </a:rPr>
                        <a:t>Proportion of</a:t>
                      </a:r>
                    </a:p>
                  </a:txBody>
                  <a:tcPr marL="9525" marR="9525" marT="7144" marB="0" anchor="b">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ctr" fontAlgn="b"/>
                      <a:r>
                        <a:rPr lang="en-US" sz="1200" b="1" i="0" u="none" strike="noStrike" dirty="0">
                          <a:solidFill>
                            <a:srgbClr val="000000"/>
                          </a:solidFill>
                          <a:latin typeface="Calibri"/>
                        </a:rPr>
                        <a:t>Percentage</a:t>
                      </a:r>
                    </a:p>
                  </a:txBody>
                  <a:tcPr marL="9525" marR="9525" marT="7144" marB="0" anchor="b">
                    <a:lnL>
                      <a:noFill/>
                    </a:lnL>
                    <a:lnR>
                      <a:noFill/>
                    </a:lnR>
                    <a:lnT w="6350" cap="flat" cmpd="sng" algn="ctr">
                      <a:solidFill>
                        <a:srgbClr val="000000"/>
                      </a:solidFill>
                      <a:prstDash val="solid"/>
                      <a:round/>
                      <a:headEnd type="none" w="med" len="med"/>
                      <a:tailEnd type="none" w="med" len="med"/>
                    </a:lnT>
                    <a:lnB>
                      <a:noFill/>
                    </a:lnB>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tcPr>
                </a:tc>
                <a:extLst>
                  <a:ext uri="{0D108BD9-81ED-4DB2-BD59-A6C34878D82A}">
                    <a16:rowId xmlns:a16="http://schemas.microsoft.com/office/drawing/2014/main" val="10000"/>
                  </a:ext>
                </a:extLst>
              </a:tr>
              <a:tr h="229692">
                <a:tc vMerge="1">
                  <a:txBody>
                    <a:bodyPr/>
                    <a:lstStyle/>
                    <a:p>
                      <a:endParaRPr lang="en-US"/>
                    </a:p>
                  </a:txBody>
                  <a:tcPr/>
                </a:tc>
                <a:tc>
                  <a:txBody>
                    <a:bodyPr/>
                    <a:lstStyle/>
                    <a:p>
                      <a:pPr algn="ctr" fontAlgn="b"/>
                      <a:r>
                        <a:rPr lang="en-US" sz="1200" b="1" i="0" u="none" strike="noStrike" dirty="0">
                          <a:solidFill>
                            <a:srgbClr val="000000"/>
                          </a:solidFill>
                          <a:latin typeface="Calibri"/>
                        </a:rPr>
                        <a:t>(million tons)</a:t>
                      </a:r>
                    </a:p>
                  </a:txBody>
                  <a:tcPr marL="9525" marR="9525" marT="7144" marB="0" anchor="b">
                    <a:lnL>
                      <a:noFill/>
                    </a:lnL>
                    <a:lnR>
                      <a:noFill/>
                    </a:lnR>
                    <a:lnT>
                      <a:noFill/>
                    </a:lnT>
                    <a:lnB w="12700" cap="flat" cmpd="sng" algn="ctr">
                      <a:solidFill>
                        <a:srgbClr val="000000"/>
                      </a:solidFill>
                      <a:prstDash val="solid"/>
                      <a:round/>
                      <a:headEnd type="none" w="med" len="med"/>
                      <a:tailEnd type="none" w="med" len="med"/>
                    </a:lnB>
                    <a:solidFill>
                      <a:srgbClr val="9999FF"/>
                    </a:solidFill>
                  </a:tcPr>
                </a:tc>
                <a:tc>
                  <a:txBody>
                    <a:bodyPr/>
                    <a:lstStyle/>
                    <a:p>
                      <a:pPr algn="ctr" fontAlgn="b"/>
                      <a:r>
                        <a:rPr lang="en-US" sz="1200" b="1" dirty="0">
                          <a:latin typeface="Calibri" pitchFamily="34" charset="0"/>
                        </a:rPr>
                        <a:t>360</a:t>
                      </a:r>
                      <a:r>
                        <a:rPr lang="en-US" sz="1200" b="1" baseline="30000" dirty="0">
                          <a:latin typeface="Calibri" pitchFamily="34" charset="0"/>
                        </a:rPr>
                        <a:t>0</a:t>
                      </a:r>
                      <a:endParaRPr lang="en-US" sz="1200" b="1" i="0" u="none" strike="noStrike" dirty="0">
                        <a:solidFill>
                          <a:srgbClr val="000000"/>
                        </a:solidFill>
                        <a:latin typeface="Calibri" pitchFamily="34" charset="0"/>
                      </a:endParaRPr>
                    </a:p>
                  </a:txBody>
                  <a:tcPr marL="9525" marR="9525" marT="7144"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en-US" sz="1200" b="1" i="0" u="none" strike="noStrike" dirty="0">
                        <a:solidFill>
                          <a:srgbClr val="000000"/>
                        </a:solidFill>
                        <a:latin typeface="Calibri"/>
                      </a:endParaRPr>
                    </a:p>
                  </a:txBody>
                  <a:tcPr marL="9525" marR="9525" marT="7144" marB="0" anchor="b">
                    <a:lnL>
                      <a:noFill/>
                    </a:lnL>
                    <a:lnR>
                      <a:noFill/>
                    </a:lnR>
                    <a:lnT>
                      <a:noFill/>
                    </a:lnT>
                    <a:lnB w="12700" cap="flat" cmpd="sng" algn="ctr">
                      <a:solidFill>
                        <a:srgbClr val="000000"/>
                      </a:solidFill>
                      <a:prstDash val="solid"/>
                      <a:round/>
                      <a:headEnd type="none" w="med" len="med"/>
                      <a:tailEnd type="none" w="med" len="med"/>
                    </a:lnB>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tcPr>
                </a:tc>
                <a:extLst>
                  <a:ext uri="{0D108BD9-81ED-4DB2-BD59-A6C34878D82A}">
                    <a16:rowId xmlns:a16="http://schemas.microsoft.com/office/drawing/2014/main" val="10001"/>
                  </a:ext>
                </a:extLst>
              </a:tr>
              <a:tr h="229692">
                <a:tc>
                  <a:txBody>
                    <a:bodyPr/>
                    <a:lstStyle/>
                    <a:p>
                      <a:pPr algn="ctr" fontAlgn="b"/>
                      <a:r>
                        <a:rPr lang="en-US" sz="1200" b="1" i="0" u="none" strike="noStrike" dirty="0">
                          <a:solidFill>
                            <a:srgbClr val="000000"/>
                          </a:solidFill>
                          <a:latin typeface="Calibri"/>
                        </a:rPr>
                        <a:t>SMR</a:t>
                      </a:r>
                    </a:p>
                  </a:txBody>
                  <a:tcPr marL="9525" marR="9525" marT="7144" marB="0" anchor="b">
                    <a:lnL>
                      <a:noFill/>
                    </a:lnL>
                    <a:lnR>
                      <a:noFill/>
                    </a:lnR>
                    <a:lnT w="12700" cap="flat" cmpd="sng" algn="ctr">
                      <a:solidFill>
                        <a:srgbClr val="000000"/>
                      </a:solidFill>
                      <a:prstDash val="solid"/>
                      <a:round/>
                      <a:headEnd type="none" w="med" len="med"/>
                      <a:tailEnd type="none" w="med" len="med"/>
                    </a:lnT>
                    <a:lnB>
                      <a:noFill/>
                    </a:lnB>
                    <a:solidFill>
                      <a:srgbClr val="DE42D7"/>
                    </a:solidFill>
                  </a:tcPr>
                </a:tc>
                <a:tc>
                  <a:txBody>
                    <a:bodyPr/>
                    <a:lstStyle/>
                    <a:p>
                      <a:pPr algn="ctr" fontAlgn="b"/>
                      <a:r>
                        <a:rPr lang="en-US" sz="1200" b="1" i="0" u="none" strike="noStrike" dirty="0">
                          <a:solidFill>
                            <a:srgbClr val="000000"/>
                          </a:solidFill>
                          <a:latin typeface="Calibri"/>
                        </a:rPr>
                        <a:t>907.07</a:t>
                      </a:r>
                    </a:p>
                  </a:txBody>
                  <a:tcPr marL="9525" marR="9525" marT="7144" marB="0" anchor="b">
                    <a:lnL>
                      <a:noFill/>
                    </a:lnL>
                    <a:lnR>
                      <a:noFill/>
                    </a:lnR>
                    <a:lnT w="12700" cap="flat" cmpd="sng" algn="ctr">
                      <a:solidFill>
                        <a:srgbClr val="000000"/>
                      </a:solidFill>
                      <a:prstDash val="solid"/>
                      <a:round/>
                      <a:headEnd type="none" w="med" len="med"/>
                      <a:tailEnd type="none" w="med" len="med"/>
                    </a:lnT>
                    <a:lnB>
                      <a:noFill/>
                    </a:lnB>
                    <a:solidFill>
                      <a:srgbClr val="9999FF"/>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200" b="1" kern="1200" dirty="0">
                          <a:solidFill>
                            <a:schemeClr val="tx1"/>
                          </a:solidFill>
                          <a:latin typeface="+mn-lt"/>
                          <a:ea typeface="+mn-ea"/>
                          <a:cs typeface="+mn-cs"/>
                        </a:rPr>
                        <a:t>219.6</a:t>
                      </a:r>
                      <a:r>
                        <a:rPr lang="en-US" sz="1200" b="1" baseline="30000" dirty="0">
                          <a:latin typeface="Calibri" pitchFamily="34" charset="0"/>
                        </a:rPr>
                        <a:t>0</a:t>
                      </a:r>
                      <a:endParaRPr kumimoji="0" lang="en-US" sz="1200" b="1" kern="1200" dirty="0">
                        <a:solidFill>
                          <a:schemeClr val="tx1"/>
                        </a:solidFill>
                        <a:latin typeface="+mn-lt"/>
                        <a:ea typeface="+mn-ea"/>
                        <a:cs typeface="+mn-cs"/>
                      </a:endParaRPr>
                    </a:p>
                  </a:txBody>
                  <a:tcPr marL="9525" marR="9525" marT="7144" marB="0" anchor="b">
                    <a:lnL>
                      <a:noFill/>
                    </a:lnL>
                    <a:lnR>
                      <a:noFill/>
                    </a:lnR>
                    <a:lnT w="12700" cap="flat" cmpd="sng" algn="ctr">
                      <a:solidFill>
                        <a:srgbClr val="000000"/>
                      </a:solidFill>
                      <a:prstDash val="solid"/>
                      <a:round/>
                      <a:headEnd type="none" w="med" len="med"/>
                      <a:tailEnd type="none" w="med" len="med"/>
                    </a:lnT>
                    <a:lnB>
                      <a:noFill/>
                    </a:lnB>
                    <a:solidFill>
                      <a:srgbClr val="FFFF00"/>
                    </a:solidFill>
                  </a:tcPr>
                </a:tc>
                <a:tc>
                  <a:txBody>
                    <a:bodyPr/>
                    <a:lstStyle/>
                    <a:p>
                      <a:pPr algn="ctr" fontAlgn="b"/>
                      <a:r>
                        <a:rPr lang="en-US" sz="1200" b="1" i="0" u="none" strike="noStrike" dirty="0">
                          <a:solidFill>
                            <a:srgbClr val="000000"/>
                          </a:solidFill>
                          <a:latin typeface="Calibri"/>
                        </a:rPr>
                        <a:t>61%</a:t>
                      </a:r>
                    </a:p>
                  </a:txBody>
                  <a:tcPr marL="9525" marR="9525" marT="7144" marB="0" anchor="b">
                    <a:lnL>
                      <a:noFill/>
                    </a:lnL>
                    <a:lnR>
                      <a:noFill/>
                    </a:lnR>
                    <a:lnT w="12700" cap="flat" cmpd="sng" algn="ctr">
                      <a:solidFill>
                        <a:srgbClr val="000000"/>
                      </a:solidFill>
                      <a:prstDash val="solid"/>
                      <a:round/>
                      <a:headEnd type="none" w="med" len="med"/>
                      <a:tailEnd type="none" w="med" len="med"/>
                    </a:lnT>
                    <a:lnB>
                      <a:noFill/>
                    </a:lnB>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tcPr>
                </a:tc>
                <a:extLst>
                  <a:ext uri="{0D108BD9-81ED-4DB2-BD59-A6C34878D82A}">
                    <a16:rowId xmlns:a16="http://schemas.microsoft.com/office/drawing/2014/main" val="10002"/>
                  </a:ext>
                </a:extLst>
              </a:tr>
              <a:tr h="229692">
                <a:tc>
                  <a:txBody>
                    <a:bodyPr/>
                    <a:lstStyle/>
                    <a:p>
                      <a:pPr algn="ctr" fontAlgn="b"/>
                      <a:r>
                        <a:rPr lang="en-US" sz="1200" b="1" i="0" u="none" strike="noStrike" dirty="0">
                          <a:solidFill>
                            <a:srgbClr val="000000"/>
                          </a:solidFill>
                          <a:latin typeface="Calibri"/>
                        </a:rPr>
                        <a:t>RSS</a:t>
                      </a:r>
                    </a:p>
                  </a:txBody>
                  <a:tcPr marL="9525" marR="9525" marT="7144" marB="0" anchor="b">
                    <a:lnL>
                      <a:noFill/>
                    </a:lnL>
                    <a:lnR>
                      <a:noFill/>
                    </a:lnR>
                    <a:lnT>
                      <a:noFill/>
                    </a:lnT>
                    <a:lnB>
                      <a:noFill/>
                    </a:lnB>
                    <a:solidFill>
                      <a:srgbClr val="DE42D7"/>
                    </a:solidFill>
                  </a:tcPr>
                </a:tc>
                <a:tc>
                  <a:txBody>
                    <a:bodyPr/>
                    <a:lstStyle/>
                    <a:p>
                      <a:pPr algn="ctr" fontAlgn="b"/>
                      <a:r>
                        <a:rPr lang="en-US" sz="1200" b="1" i="0" u="none" strike="noStrike" dirty="0">
                          <a:solidFill>
                            <a:srgbClr val="000000"/>
                          </a:solidFill>
                          <a:latin typeface="Calibri"/>
                        </a:rPr>
                        <a:t>267.66</a:t>
                      </a:r>
                    </a:p>
                  </a:txBody>
                  <a:tcPr marL="9525" marR="9525" marT="7144" marB="0" anchor="b">
                    <a:lnL>
                      <a:noFill/>
                    </a:lnL>
                    <a:lnR>
                      <a:noFill/>
                    </a:lnR>
                    <a:lnT>
                      <a:noFill/>
                    </a:lnT>
                    <a:lnB>
                      <a:noFill/>
                    </a:lnB>
                    <a:solidFill>
                      <a:srgbClr val="9999FF"/>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000000"/>
                          </a:solidFill>
                          <a:latin typeface="Calibri" pitchFamily="34" charset="0"/>
                        </a:rPr>
                        <a:t>64.8</a:t>
                      </a:r>
                      <a:r>
                        <a:rPr lang="en-US" sz="1200" b="1" baseline="30000" dirty="0">
                          <a:latin typeface="Calibri" pitchFamily="34" charset="0"/>
                        </a:rPr>
                        <a:t>0</a:t>
                      </a:r>
                      <a:endParaRPr lang="en-US" sz="1200" b="1" i="0" u="none" strike="noStrike" dirty="0">
                        <a:solidFill>
                          <a:srgbClr val="000000"/>
                        </a:solidFill>
                        <a:latin typeface="Calibri" pitchFamily="34" charset="0"/>
                      </a:endParaRPr>
                    </a:p>
                  </a:txBody>
                  <a:tcPr marL="9525" marR="9525" marT="7144" marB="0" anchor="b">
                    <a:lnL>
                      <a:noFill/>
                    </a:lnL>
                    <a:lnR>
                      <a:noFill/>
                    </a:lnR>
                    <a:lnT>
                      <a:noFill/>
                    </a:lnT>
                    <a:lnB>
                      <a:noFill/>
                    </a:lnB>
                    <a:solidFill>
                      <a:srgbClr val="FFFF00"/>
                    </a:solidFill>
                  </a:tcPr>
                </a:tc>
                <a:tc>
                  <a:txBody>
                    <a:bodyPr/>
                    <a:lstStyle/>
                    <a:p>
                      <a:pPr algn="ctr" fontAlgn="b"/>
                      <a:r>
                        <a:rPr lang="en-US" sz="1200" b="1" i="0" u="none" strike="noStrike" dirty="0">
                          <a:solidFill>
                            <a:srgbClr val="000000"/>
                          </a:solidFill>
                          <a:latin typeface="Calibri"/>
                        </a:rPr>
                        <a:t>18%</a:t>
                      </a:r>
                    </a:p>
                  </a:txBody>
                  <a:tcPr marL="9525" marR="9525" marT="7144" marB="0" anchor="b">
                    <a:lnL>
                      <a:noFill/>
                    </a:lnL>
                    <a:lnR>
                      <a:noFill/>
                    </a:lnR>
                    <a:lnT>
                      <a:noFill/>
                    </a:lnT>
                    <a:lnB>
                      <a:noFill/>
                    </a:lnB>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tcPr>
                </a:tc>
                <a:extLst>
                  <a:ext uri="{0D108BD9-81ED-4DB2-BD59-A6C34878D82A}">
                    <a16:rowId xmlns:a16="http://schemas.microsoft.com/office/drawing/2014/main" val="10003"/>
                  </a:ext>
                </a:extLst>
              </a:tr>
              <a:tr h="229692">
                <a:tc>
                  <a:txBody>
                    <a:bodyPr/>
                    <a:lstStyle/>
                    <a:p>
                      <a:pPr algn="ctr" fontAlgn="b"/>
                      <a:r>
                        <a:rPr lang="en-US" sz="1200" b="1" i="0" u="none" strike="noStrike" dirty="0">
                          <a:solidFill>
                            <a:srgbClr val="000000"/>
                          </a:solidFill>
                          <a:latin typeface="Calibri"/>
                        </a:rPr>
                        <a:t>Latex</a:t>
                      </a:r>
                    </a:p>
                  </a:txBody>
                  <a:tcPr marL="9525" marR="9525" marT="7144" marB="0" anchor="b">
                    <a:lnL>
                      <a:noFill/>
                    </a:lnL>
                    <a:lnR>
                      <a:noFill/>
                    </a:lnR>
                    <a:lnT>
                      <a:noFill/>
                    </a:lnT>
                    <a:lnB>
                      <a:noFill/>
                    </a:lnB>
                    <a:solidFill>
                      <a:srgbClr val="DE42D7"/>
                    </a:solidFill>
                  </a:tcPr>
                </a:tc>
                <a:tc>
                  <a:txBody>
                    <a:bodyPr/>
                    <a:lstStyle/>
                    <a:p>
                      <a:pPr algn="ctr" fontAlgn="b"/>
                      <a:r>
                        <a:rPr lang="en-US" sz="1200" b="1" i="0" u="none" strike="noStrike" dirty="0">
                          <a:solidFill>
                            <a:srgbClr val="000000"/>
                          </a:solidFill>
                          <a:latin typeface="Calibri"/>
                        </a:rPr>
                        <a:t>237.92</a:t>
                      </a:r>
                    </a:p>
                  </a:txBody>
                  <a:tcPr marL="9525" marR="9525" marT="7144" marB="0" anchor="b">
                    <a:lnL>
                      <a:noFill/>
                    </a:lnL>
                    <a:lnR>
                      <a:noFill/>
                    </a:lnR>
                    <a:lnT>
                      <a:noFill/>
                    </a:lnT>
                    <a:lnB>
                      <a:noFill/>
                    </a:lnB>
                    <a:solidFill>
                      <a:srgbClr val="9999FF"/>
                    </a:solidFill>
                  </a:tcPr>
                </a:tc>
                <a:tc>
                  <a:txBody>
                    <a:bodyPr/>
                    <a:lstStyle/>
                    <a:p>
                      <a:pPr algn="ctr" fontAlgn="b"/>
                      <a:r>
                        <a:rPr lang="en-US" sz="1200" b="1" i="0" u="none" strike="noStrike" dirty="0">
                          <a:solidFill>
                            <a:srgbClr val="000000"/>
                          </a:solidFill>
                          <a:latin typeface="Calibri" pitchFamily="34" charset="0"/>
                        </a:rPr>
                        <a:t>57.6</a:t>
                      </a:r>
                      <a:r>
                        <a:rPr lang="en-US" sz="1200" b="1" baseline="30000" dirty="0">
                          <a:latin typeface="Calibri" pitchFamily="34" charset="0"/>
                        </a:rPr>
                        <a:t>0</a:t>
                      </a:r>
                      <a:endParaRPr lang="en-US" sz="1200" b="1" i="0" u="none" strike="noStrike" dirty="0">
                        <a:solidFill>
                          <a:srgbClr val="000000"/>
                        </a:solidFill>
                        <a:latin typeface="Calibri" pitchFamily="34" charset="0"/>
                      </a:endParaRPr>
                    </a:p>
                  </a:txBody>
                  <a:tcPr marL="9525" marR="9525" marT="7144" marB="0" anchor="b">
                    <a:lnL>
                      <a:noFill/>
                    </a:lnL>
                    <a:lnR>
                      <a:noFill/>
                    </a:lnR>
                    <a:lnT>
                      <a:noFill/>
                    </a:lnT>
                    <a:lnB>
                      <a:noFill/>
                    </a:lnB>
                    <a:solidFill>
                      <a:srgbClr val="FFFF00"/>
                    </a:solidFill>
                  </a:tcPr>
                </a:tc>
                <a:tc>
                  <a:txBody>
                    <a:bodyPr/>
                    <a:lstStyle/>
                    <a:p>
                      <a:pPr algn="ctr" fontAlgn="b"/>
                      <a:r>
                        <a:rPr lang="en-US" sz="1200" b="1" i="0" u="none" strike="noStrike" dirty="0">
                          <a:solidFill>
                            <a:srgbClr val="000000"/>
                          </a:solidFill>
                          <a:latin typeface="Calibri"/>
                        </a:rPr>
                        <a:t>16%</a:t>
                      </a:r>
                    </a:p>
                  </a:txBody>
                  <a:tcPr marL="9525" marR="9525" marT="7144" marB="0" anchor="b">
                    <a:lnL>
                      <a:noFill/>
                    </a:lnL>
                    <a:lnR>
                      <a:noFill/>
                    </a:lnR>
                    <a:lnT>
                      <a:noFill/>
                    </a:lnT>
                    <a:lnB>
                      <a:noFill/>
                    </a:lnB>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tcPr>
                </a:tc>
                <a:extLst>
                  <a:ext uri="{0D108BD9-81ED-4DB2-BD59-A6C34878D82A}">
                    <a16:rowId xmlns:a16="http://schemas.microsoft.com/office/drawing/2014/main" val="10004"/>
                  </a:ext>
                </a:extLst>
              </a:tr>
              <a:tr h="229692">
                <a:tc>
                  <a:txBody>
                    <a:bodyPr/>
                    <a:lstStyle/>
                    <a:p>
                      <a:pPr algn="ctr" fontAlgn="b"/>
                      <a:r>
                        <a:rPr lang="en-US" sz="1200" b="1" i="0" u="none" strike="noStrike" dirty="0">
                          <a:solidFill>
                            <a:srgbClr val="000000"/>
                          </a:solidFill>
                          <a:latin typeface="Calibri"/>
                        </a:rPr>
                        <a:t>Other Grades</a:t>
                      </a:r>
                    </a:p>
                  </a:txBody>
                  <a:tcPr marL="9525" marR="9525" marT="7144" marB="0" anchor="b">
                    <a:lnL>
                      <a:noFill/>
                    </a:lnL>
                    <a:lnR>
                      <a:noFill/>
                    </a:lnR>
                    <a:lnT>
                      <a:noFill/>
                    </a:lnT>
                    <a:lnB w="6350" cap="flat" cmpd="sng" algn="ctr">
                      <a:solidFill>
                        <a:srgbClr val="000000"/>
                      </a:solidFill>
                      <a:prstDash val="solid"/>
                      <a:round/>
                      <a:headEnd type="none" w="med" len="med"/>
                      <a:tailEnd type="none" w="med" len="med"/>
                    </a:lnB>
                    <a:solidFill>
                      <a:srgbClr val="DE42D7"/>
                    </a:solidFill>
                  </a:tcPr>
                </a:tc>
                <a:tc>
                  <a:txBody>
                    <a:bodyPr/>
                    <a:lstStyle/>
                    <a:p>
                      <a:pPr algn="ctr" fontAlgn="b"/>
                      <a:r>
                        <a:rPr lang="en-US" sz="1200" b="1" i="0" u="none" strike="noStrike" dirty="0">
                          <a:solidFill>
                            <a:srgbClr val="000000"/>
                          </a:solidFill>
                          <a:latin typeface="Calibri"/>
                        </a:rPr>
                        <a:t>74.35</a:t>
                      </a:r>
                    </a:p>
                  </a:txBody>
                  <a:tcPr marL="9525" marR="9525" marT="7144" marB="0" anchor="b">
                    <a:lnL>
                      <a:noFill/>
                    </a:lnL>
                    <a:lnR>
                      <a:noFill/>
                    </a:lnR>
                    <a:lnT>
                      <a:noFill/>
                    </a:lnT>
                    <a:lnB w="6350" cap="flat" cmpd="sng" algn="ctr">
                      <a:solidFill>
                        <a:srgbClr val="000000"/>
                      </a:solidFill>
                      <a:prstDash val="solid"/>
                      <a:round/>
                      <a:headEnd type="none" w="med" len="med"/>
                      <a:tailEnd type="none" w="med" len="med"/>
                    </a:lnB>
                    <a:solidFill>
                      <a:srgbClr val="9999FF"/>
                    </a:solidFill>
                  </a:tcPr>
                </a:tc>
                <a:tc>
                  <a:txBody>
                    <a:bodyPr/>
                    <a:lstStyle/>
                    <a:p>
                      <a:pPr algn="ctr" fontAlgn="b"/>
                      <a:r>
                        <a:rPr lang="en-US" sz="1200" b="1" i="0" u="none" strike="noStrike" dirty="0">
                          <a:solidFill>
                            <a:srgbClr val="000000"/>
                          </a:solidFill>
                          <a:latin typeface="Calibri" pitchFamily="34" charset="0"/>
                        </a:rPr>
                        <a:t>18</a:t>
                      </a:r>
                      <a:r>
                        <a:rPr lang="en-US" sz="1200" b="1" baseline="30000" dirty="0">
                          <a:latin typeface="Calibri" pitchFamily="34" charset="0"/>
                        </a:rPr>
                        <a:t>0</a:t>
                      </a:r>
                      <a:endParaRPr lang="en-US" sz="1200" b="1" i="0" u="none" strike="noStrike" dirty="0">
                        <a:solidFill>
                          <a:srgbClr val="000000"/>
                        </a:solidFill>
                        <a:latin typeface="Calibri" pitchFamily="34" charset="0"/>
                      </a:endParaRPr>
                    </a:p>
                  </a:txBody>
                  <a:tcPr marL="9525" marR="9525" marT="7144" marB="0" anchor="b">
                    <a:lnL>
                      <a:noFill/>
                    </a:lnL>
                    <a:lnR>
                      <a:noFill/>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latin typeface="Calibri"/>
                        </a:rPr>
                        <a:t>5%</a:t>
                      </a:r>
                    </a:p>
                  </a:txBody>
                  <a:tcPr marL="9525" marR="9525" marT="7144" marB="0" anchor="b">
                    <a:lnL>
                      <a:noFill/>
                    </a:lnL>
                    <a:lnR>
                      <a:noFill/>
                    </a:lnR>
                    <a:lnT>
                      <a:noFill/>
                    </a:lnT>
                    <a:lnB w="6350" cap="flat" cmpd="sng" algn="ctr">
                      <a:solidFill>
                        <a:srgbClr val="000000"/>
                      </a:solidFill>
                      <a:prstDash val="solid"/>
                      <a:round/>
                      <a:headEnd type="none" w="med" len="med"/>
                      <a:tailEnd type="none" w="med" len="med"/>
                    </a:lnB>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tcPr>
                </a:tc>
                <a:extLst>
                  <a:ext uri="{0D108BD9-81ED-4DB2-BD59-A6C34878D82A}">
                    <a16:rowId xmlns:a16="http://schemas.microsoft.com/office/drawing/2014/main" val="10005"/>
                  </a:ext>
                </a:extLst>
              </a:tr>
              <a:tr h="229692">
                <a:tc>
                  <a:txBody>
                    <a:bodyPr/>
                    <a:lstStyle/>
                    <a:p>
                      <a:pPr algn="ctr" fontAlgn="b"/>
                      <a:r>
                        <a:rPr lang="en-US" sz="1200" b="1" i="0" u="none" strike="noStrike" dirty="0">
                          <a:solidFill>
                            <a:srgbClr val="000000"/>
                          </a:solidFill>
                          <a:latin typeface="Calibri"/>
                        </a:rPr>
                        <a:t>TOTAL</a:t>
                      </a:r>
                    </a:p>
                  </a:txBody>
                  <a:tcPr marL="9525" marR="9525"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42D7"/>
                    </a:solidFill>
                  </a:tcPr>
                </a:tc>
                <a:tc>
                  <a:txBody>
                    <a:bodyPr/>
                    <a:lstStyle/>
                    <a:p>
                      <a:pPr algn="ctr" fontAlgn="b"/>
                      <a:r>
                        <a:rPr lang="en-US" sz="1200" b="1" i="0" u="none" strike="noStrike" dirty="0">
                          <a:solidFill>
                            <a:srgbClr val="000000"/>
                          </a:solidFill>
                          <a:latin typeface="Calibri"/>
                        </a:rPr>
                        <a:t>1487</a:t>
                      </a:r>
                    </a:p>
                  </a:txBody>
                  <a:tcPr marL="9525" marR="9525"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99FF"/>
                    </a:solidFill>
                  </a:tcPr>
                </a:tc>
                <a:tc>
                  <a:txBody>
                    <a:bodyPr/>
                    <a:lstStyle/>
                    <a:p>
                      <a:pPr algn="ctr" fontAlgn="b"/>
                      <a:r>
                        <a:rPr lang="en-US" sz="1200" b="1" dirty="0">
                          <a:latin typeface="Calibri" pitchFamily="34" charset="0"/>
                        </a:rPr>
                        <a:t>360</a:t>
                      </a:r>
                      <a:r>
                        <a:rPr lang="en-US" sz="1200" b="1" baseline="30000" dirty="0">
                          <a:latin typeface="Calibri" pitchFamily="34" charset="0"/>
                        </a:rPr>
                        <a:t>0</a:t>
                      </a:r>
                      <a:endParaRPr lang="en-US" sz="1200" b="1" i="0" u="none" strike="noStrike" dirty="0">
                        <a:solidFill>
                          <a:srgbClr val="000000"/>
                        </a:solidFill>
                        <a:latin typeface="Calibri" pitchFamily="34" charset="0"/>
                      </a:endParaRPr>
                    </a:p>
                  </a:txBody>
                  <a:tcPr marL="9525" marR="9525"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latin typeface="Calibri"/>
                        </a:rPr>
                        <a:t>100%</a:t>
                      </a:r>
                    </a:p>
                  </a:txBody>
                  <a:tcPr marL="9525" marR="9525"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tcPr>
                </a:tc>
                <a:extLst>
                  <a:ext uri="{0D108BD9-81ED-4DB2-BD59-A6C34878D82A}">
                    <a16:rowId xmlns:a16="http://schemas.microsoft.com/office/drawing/2014/main" val="10006"/>
                  </a:ext>
                </a:extLst>
              </a:tr>
              <a:tr h="475315">
                <a:tc gridSpan="3">
                  <a:txBody>
                    <a:bodyPr/>
                    <a:lstStyle/>
                    <a:p>
                      <a:pPr algn="ctr" fontAlgn="b"/>
                      <a:endParaRPr lang="fr-FR" sz="1100" b="1" i="0" u="none" strike="noStrike" dirty="0">
                        <a:solidFill>
                          <a:srgbClr val="000000"/>
                        </a:solidFill>
                        <a:latin typeface="Calibri"/>
                      </a:endParaRPr>
                    </a:p>
                  </a:txBody>
                  <a:tcPr marL="9525" marR="9525" marT="7144"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pPr algn="ctr" fontAlgn="b"/>
                      <a:endParaRPr lang="fr-FR" sz="1800" b="1" i="0" u="none" strike="noStrike" dirty="0">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endParaRPr lang="fr-FR" sz="1100" b="1" i="0" u="none" strike="noStrike" dirty="0">
                        <a:solidFill>
                          <a:srgbClr val="000000"/>
                        </a:solidFill>
                        <a:latin typeface="Calibri"/>
                      </a:endParaRPr>
                    </a:p>
                  </a:txBody>
                  <a:tcPr marL="9525" marR="9525" marT="7144"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7"/>
                  </a:ext>
                </a:extLst>
              </a:tr>
            </a:tbl>
          </a:graphicData>
        </a:graphic>
      </p:graphicFrame>
      <p:sp>
        <p:nvSpPr>
          <p:cNvPr id="11" name="5-Point Star 10"/>
          <p:cNvSpPr/>
          <p:nvPr/>
        </p:nvSpPr>
        <p:spPr>
          <a:xfrm>
            <a:off x="1981200" y="4321693"/>
            <a:ext cx="1981200" cy="11430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STEP 3</a:t>
            </a:r>
          </a:p>
        </p:txBody>
      </p:sp>
      <p:graphicFrame>
        <p:nvGraphicFramePr>
          <p:cNvPr id="13" name="Chart 12"/>
          <p:cNvGraphicFramePr/>
          <p:nvPr>
            <p:extLst>
              <p:ext uri="{D42A27DB-BD31-4B8C-83A1-F6EECF244321}">
                <p14:modId xmlns:p14="http://schemas.microsoft.com/office/powerpoint/2010/main" val="4193369142"/>
              </p:ext>
            </p:extLst>
          </p:nvPr>
        </p:nvGraphicFramePr>
        <p:xfrm>
          <a:off x="3810000" y="4114800"/>
          <a:ext cx="44196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7" name="5-Point Star 6"/>
          <p:cNvSpPr/>
          <p:nvPr/>
        </p:nvSpPr>
        <p:spPr>
          <a:xfrm>
            <a:off x="138565" y="1485902"/>
            <a:ext cx="1981200" cy="11430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STEP 1 &amp; 2</a:t>
            </a:r>
          </a:p>
        </p:txBody>
      </p:sp>
      <p:sp>
        <p:nvSpPr>
          <p:cNvPr id="14" name="Title 7">
            <a:extLst>
              <a:ext uri="{FF2B5EF4-FFF2-40B4-BE49-F238E27FC236}">
                <a16:creationId xmlns:a16="http://schemas.microsoft.com/office/drawing/2014/main" id="{321AE1F0-0280-49D2-8F91-DE914B5FAB68}"/>
              </a:ext>
            </a:extLst>
          </p:cNvPr>
          <p:cNvSpPr txBox="1">
            <a:spLocks/>
          </p:cNvSpPr>
          <p:nvPr/>
        </p:nvSpPr>
        <p:spPr>
          <a:xfrm>
            <a:off x="411486" y="550695"/>
            <a:ext cx="2788914" cy="713349"/>
          </a:xfrm>
          <a:prstGeom prst="rect">
            <a:avLst/>
          </a:prstGeom>
          <a:solidFill>
            <a:schemeClr val="accent1">
              <a:lumMod val="40000"/>
              <a:lumOff val="60000"/>
            </a:schemeClr>
          </a:solidFill>
          <a:ln>
            <a:solidFill>
              <a:srgbClr val="FF0000"/>
            </a:solidFill>
          </a:ln>
        </p:spPr>
        <p:txBody>
          <a:bodyPr>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e. Pie Chart (cont.)</a:t>
            </a:r>
          </a:p>
        </p:txBody>
      </p:sp>
    </p:spTree>
    <p:extLst>
      <p:ext uri="{BB962C8B-B14F-4D97-AF65-F5344CB8AC3E}">
        <p14:creationId xmlns:p14="http://schemas.microsoft.com/office/powerpoint/2010/main" val="3972939109"/>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1694050"/>
            <a:ext cx="7806628" cy="3108543"/>
          </a:xfrm>
          <a:prstGeom prst="rect">
            <a:avLst/>
          </a:prstGeom>
          <a:noFill/>
        </p:spPr>
        <p:txBody>
          <a:bodyPr wrap="square" rtlCol="0">
            <a:spAutoFit/>
          </a:bodyPr>
          <a:lstStyle/>
          <a:p>
            <a:endParaRPr lang="en-MY" sz="2800" b="1" dirty="0"/>
          </a:p>
          <a:p>
            <a:pPr marL="257175" indent="-257175">
              <a:buFont typeface="+mj-lt"/>
              <a:buAutoNum type="arabicParenR"/>
            </a:pPr>
            <a:r>
              <a:rPr lang="en-MY" sz="2800" b="1" dirty="0"/>
              <a:t> Frequency Distributions for Grouped Data</a:t>
            </a:r>
          </a:p>
          <a:p>
            <a:pPr marL="257175" indent="-257175">
              <a:buFont typeface="+mj-lt"/>
              <a:buAutoNum type="arabicParenR"/>
            </a:pPr>
            <a:r>
              <a:rPr lang="en-MY" sz="2800" b="1" dirty="0"/>
              <a:t> Graphs</a:t>
            </a:r>
          </a:p>
          <a:p>
            <a:pPr marL="971550" lvl="1" indent="-514350">
              <a:buFont typeface="+mj-lt"/>
              <a:buAutoNum type="alphaLcPeriod"/>
            </a:pPr>
            <a:r>
              <a:rPr lang="en-MY" sz="2800" b="1" dirty="0"/>
              <a:t>Histogram</a:t>
            </a:r>
          </a:p>
          <a:p>
            <a:pPr marL="971550" lvl="1" indent="-514350">
              <a:buFont typeface="+mj-lt"/>
              <a:buAutoNum type="alphaLcPeriod"/>
            </a:pPr>
            <a:r>
              <a:rPr lang="en-MY" sz="2800" b="1" dirty="0"/>
              <a:t>Frequency Polygon</a:t>
            </a:r>
          </a:p>
          <a:p>
            <a:pPr marL="971550" lvl="1" indent="-514350">
              <a:buFont typeface="+mj-lt"/>
              <a:buAutoNum type="alphaLcPeriod"/>
            </a:pPr>
            <a:r>
              <a:rPr lang="en-MY" sz="2800" b="1" dirty="0"/>
              <a:t>Cumulative Frequency Polygon (Ogive)</a:t>
            </a:r>
          </a:p>
          <a:p>
            <a:pPr marL="971550" lvl="1" indent="-514350">
              <a:buFont typeface="+mj-lt"/>
              <a:buAutoNum type="alphaLcPeriod"/>
            </a:pPr>
            <a:r>
              <a:rPr lang="en-MY" sz="2800" b="1" dirty="0"/>
              <a:t>Stem and Leaf</a:t>
            </a:r>
          </a:p>
        </p:txBody>
      </p:sp>
      <p:sp>
        <p:nvSpPr>
          <p:cNvPr id="6" name="Title 1">
            <a:extLst>
              <a:ext uri="{FF2B5EF4-FFF2-40B4-BE49-F238E27FC236}">
                <a16:creationId xmlns:a16="http://schemas.microsoft.com/office/drawing/2014/main" id="{E51AA2AC-F611-421E-B553-D90DDFC29D94}"/>
              </a:ext>
            </a:extLst>
          </p:cNvPr>
          <p:cNvSpPr>
            <a:spLocks noGrp="1"/>
          </p:cNvSpPr>
          <p:nvPr>
            <p:ph type="title"/>
          </p:nvPr>
        </p:nvSpPr>
        <p:spPr>
          <a:xfrm>
            <a:off x="609881" y="985889"/>
            <a:ext cx="8046077" cy="739840"/>
          </a:xfrm>
          <a:ln>
            <a:solidFill>
              <a:srgbClr val="FF0000"/>
            </a:solidFill>
          </a:ln>
        </p:spPr>
        <p:style>
          <a:lnRef idx="1">
            <a:schemeClr val="accent1"/>
          </a:lnRef>
          <a:fillRef idx="2">
            <a:schemeClr val="accent1"/>
          </a:fillRef>
          <a:effectRef idx="1">
            <a:schemeClr val="accent1"/>
          </a:effectRef>
          <a:fontRef idx="minor">
            <a:schemeClr val="dk1"/>
          </a:fontRef>
        </p:style>
        <p:txBody>
          <a:bodyPr>
            <a:noAutofit/>
          </a:bodyPr>
          <a:lstStyle/>
          <a:p>
            <a:pPr algn="ctr"/>
            <a:r>
              <a:rPr lang="en-US" sz="2800" dirty="0">
                <a:solidFill>
                  <a:schemeClr val="tx1"/>
                </a:solidFill>
                <a:latin typeface="+mn-lt"/>
              </a:rPr>
              <a:t>1.8.2 Organizing and Graphing Quantitative (</a:t>
            </a:r>
            <a:r>
              <a:rPr lang="en-US" sz="2800" dirty="0">
                <a:solidFill>
                  <a:schemeClr val="tx1"/>
                </a:solidFill>
              </a:rPr>
              <a:t>G</a:t>
            </a:r>
            <a:r>
              <a:rPr lang="en-US" sz="2800" dirty="0">
                <a:solidFill>
                  <a:schemeClr val="tx1"/>
                </a:solidFill>
                <a:latin typeface="+mn-lt"/>
              </a:rPr>
              <a:t>roup) Data</a:t>
            </a:r>
          </a:p>
        </p:txBody>
      </p:sp>
    </p:spTree>
    <p:extLst>
      <p:ext uri="{BB962C8B-B14F-4D97-AF65-F5344CB8AC3E}">
        <p14:creationId xmlns:p14="http://schemas.microsoft.com/office/powerpoint/2010/main" val="173029706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54954"/>
            <a:ext cx="8305800" cy="983575"/>
          </a:xfrm>
        </p:spPr>
        <p:txBody>
          <a:bodyPr>
            <a:normAutofit fontScale="90000"/>
          </a:bodyPr>
          <a:lstStyle/>
          <a:p>
            <a:br>
              <a:rPr lang="en-US" sz="2400" dirty="0"/>
            </a:br>
            <a:r>
              <a:rPr lang="en-US" sz="2200" b="1" dirty="0">
                <a:solidFill>
                  <a:schemeClr val="tx1"/>
                </a:solidFill>
                <a:latin typeface="+mn-lt"/>
              </a:rPr>
              <a:t>A frequency distribution for a quantitative data lists all the classes and the number of values that belong to each class. Data represented in the form of a frequency distribution are called grouped data.</a:t>
            </a:r>
            <a:endParaRPr lang="en-US" sz="2400" b="1" dirty="0">
              <a:solidFill>
                <a:schemeClr val="tx1"/>
              </a:solidFill>
              <a:latin typeface="+mn-lt"/>
            </a:endParaRPr>
          </a:p>
        </p:txBody>
      </p:sp>
      <p:sp>
        <p:nvSpPr>
          <p:cNvPr id="19457" name="Rectangle 1"/>
          <p:cNvSpPr>
            <a:spLocks noChangeArrowheads="1"/>
          </p:cNvSpPr>
          <p:nvPr/>
        </p:nvSpPr>
        <p:spPr bwMode="auto">
          <a:xfrm>
            <a:off x="76200" y="2286000"/>
            <a:ext cx="8763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accent2">
                    <a:lumMod val="60000"/>
                    <a:lumOff val="40000"/>
                  </a:schemeClr>
                </a:solidFill>
                <a:effectLst/>
                <a:ea typeface="SimSun" pitchFamily="2" charset="-122"/>
                <a:cs typeface="Times New Roman" pitchFamily="18" charset="0"/>
              </a:rPr>
              <a:t>Class boundaries</a:t>
            </a:r>
            <a:endParaRPr kumimoji="0" lang="en-US" sz="2400" b="0" i="0" u="none" strike="noStrike" cap="none" normalizeH="0" baseline="0" dirty="0">
              <a:ln>
                <a:noFill/>
              </a:ln>
              <a:solidFill>
                <a:schemeClr val="accent2">
                  <a:lumMod val="60000"/>
                  <a:lumOff val="40000"/>
                </a:schemeClr>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ea typeface="SimSun" pitchFamily="2" charset="-122"/>
                <a:cs typeface="Times New Roman" pitchFamily="18" charset="0"/>
              </a:rPr>
              <a:t>The class boundary is given by the midpoint </a:t>
            </a:r>
            <a:r>
              <a:rPr lang="en-US" sz="2400" dirty="0">
                <a:ea typeface="SimSun" pitchFamily="2" charset="-122"/>
                <a:cs typeface="Times New Roman" pitchFamily="18" charset="0"/>
              </a:rPr>
              <a:t>between</a:t>
            </a:r>
            <a:r>
              <a:rPr kumimoji="0" lang="en-US" sz="2400" b="0" i="0" u="none" strike="noStrike" cap="none" normalizeH="0" baseline="0" dirty="0">
                <a:ln>
                  <a:noFill/>
                </a:ln>
                <a:effectLst/>
                <a:ea typeface="SimSun" pitchFamily="2" charset="-122"/>
                <a:cs typeface="Times New Roman" pitchFamily="18" charset="0"/>
              </a:rPr>
              <a:t> upper limit of one class and the lower limit of the next class.</a:t>
            </a:r>
            <a:endParaRPr kumimoji="0" lang="en-US" sz="2400" b="0" i="0" u="none" strike="noStrike" cap="none" normalizeH="0" baseline="0" dirty="0">
              <a:ln>
                <a:noFill/>
              </a:ln>
              <a:effectLst/>
              <a:cs typeface="Arial" pitchFamily="34" charset="0"/>
            </a:endParaRPr>
          </a:p>
        </p:txBody>
      </p:sp>
      <p:sp>
        <p:nvSpPr>
          <p:cNvPr id="19458" name="Rectangle 2"/>
          <p:cNvSpPr>
            <a:spLocks noChangeArrowheads="1"/>
          </p:cNvSpPr>
          <p:nvPr/>
        </p:nvSpPr>
        <p:spPr bwMode="auto">
          <a:xfrm>
            <a:off x="76200" y="3733800"/>
            <a:ext cx="88392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chemeClr val="accent2">
                    <a:lumMod val="60000"/>
                    <a:lumOff val="40000"/>
                  </a:schemeClr>
                </a:solidFill>
                <a:ea typeface="SimSun" pitchFamily="2" charset="-122"/>
                <a:cs typeface="Times New Roman" pitchFamily="18" charset="0"/>
              </a:rPr>
              <a:t>Class width</a:t>
            </a:r>
            <a:endParaRPr kumimoji="0" lang="en-US" sz="2400" b="1" i="0" u="none" strike="noStrike" cap="none" normalizeH="0" baseline="0" dirty="0">
              <a:ln>
                <a:noFill/>
              </a:ln>
              <a:solidFill>
                <a:schemeClr val="accent2">
                  <a:lumMod val="60000"/>
                  <a:lumOff val="40000"/>
                </a:schemeClr>
              </a:solidFill>
              <a:effectLst/>
              <a:ea typeface="SimSun"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ea typeface="SimSun" pitchFamily="2" charset="-122"/>
                <a:cs typeface="Times New Roman" pitchFamily="18" charset="0"/>
              </a:rPr>
              <a:t>Class width = Upper boundary – Lower boundary</a:t>
            </a:r>
            <a:endParaRPr kumimoji="0" lang="en-US" sz="2400" b="0" i="0" u="none" strike="noStrike" cap="none" normalizeH="0" baseline="0" dirty="0">
              <a:ln>
                <a:noFill/>
              </a:ln>
              <a:solidFill>
                <a:schemeClr val="tx1"/>
              </a:solidFill>
              <a:effectLst/>
              <a:cs typeface="Arial" pitchFamily="34" charset="0"/>
            </a:endParaRPr>
          </a:p>
        </p:txBody>
      </p:sp>
      <p:sp>
        <p:nvSpPr>
          <p:cNvPr id="19461" name="Rectangle 5"/>
          <p:cNvSpPr>
            <a:spLocks noChangeArrowheads="1"/>
          </p:cNvSpPr>
          <p:nvPr/>
        </p:nvSpPr>
        <p:spPr bwMode="auto">
          <a:xfrm>
            <a:off x="0" y="285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1290951871"/>
                  </p:ext>
                </p:extLst>
              </p:nvPr>
            </p:nvGraphicFramePr>
            <p:xfrm>
              <a:off x="76200" y="5334000"/>
              <a:ext cx="5334000" cy="741680"/>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20000"/>
                        </a:ext>
                      </a:extLst>
                    </a:gridCol>
                  </a:tblGrid>
                  <a:tr h="741680">
                    <a:tc>
                      <a:txBody>
                        <a:bodyPr/>
                        <a:lstStyle/>
                        <a:p>
                          <a:r>
                            <a:rPr lang="en-US" sz="2400" baseline="0" dirty="0">
                              <a:ln>
                                <a:noFill/>
                              </a:ln>
                              <a:solidFill>
                                <a:schemeClr val="tx1"/>
                              </a:solidFill>
                              <a:latin typeface="+mn-lt"/>
                            </a:rPr>
                            <a:t>Class midpoint=</a:t>
                          </a:r>
                          <a14:m>
                            <m:oMath xmlns:m="http://schemas.openxmlformats.org/officeDocument/2006/math">
                              <m:f>
                                <m:fPr>
                                  <m:ctrlPr>
                                    <a:rPr lang="en-US" sz="2400" i="1" baseline="0" smtClean="0">
                                      <a:ln>
                                        <a:noFill/>
                                      </a:ln>
                                      <a:solidFill>
                                        <a:schemeClr val="tx1"/>
                                      </a:solidFill>
                                      <a:latin typeface="Cambria Math" panose="02040503050406030204" pitchFamily="18" charset="0"/>
                                    </a:rPr>
                                  </m:ctrlPr>
                                </m:fPr>
                                <m:num>
                                  <m:r>
                                    <a:rPr lang="en-MY" sz="2400" b="1" i="1" baseline="0" smtClean="0">
                                      <a:ln>
                                        <a:noFill/>
                                      </a:ln>
                                      <a:solidFill>
                                        <a:schemeClr val="tx1"/>
                                      </a:solidFill>
                                      <a:latin typeface="Cambria Math" panose="02040503050406030204" pitchFamily="18" charset="0"/>
                                    </a:rPr>
                                    <m:t>𝑳𝒐𝒘𝒆𝒓</m:t>
                                  </m:r>
                                  <m:r>
                                    <a:rPr lang="en-MY" sz="2400" b="1" i="1" baseline="0" smtClean="0">
                                      <a:ln>
                                        <a:noFill/>
                                      </a:ln>
                                      <a:solidFill>
                                        <a:schemeClr val="tx1"/>
                                      </a:solidFill>
                                      <a:latin typeface="Cambria Math" panose="02040503050406030204" pitchFamily="18" charset="0"/>
                                    </a:rPr>
                                    <m:t> </m:t>
                                  </m:r>
                                  <m:r>
                                    <a:rPr lang="en-MY" sz="2400" b="1" i="1" baseline="0" smtClean="0">
                                      <a:ln>
                                        <a:noFill/>
                                      </a:ln>
                                      <a:solidFill>
                                        <a:schemeClr val="tx1"/>
                                      </a:solidFill>
                                      <a:latin typeface="Cambria Math" panose="02040503050406030204" pitchFamily="18" charset="0"/>
                                    </a:rPr>
                                    <m:t>𝒍𝒊𝒎𝒊𝒕</m:t>
                                  </m:r>
                                  <m:r>
                                    <a:rPr lang="en-MY" sz="2400" b="1" i="1" baseline="0" smtClean="0">
                                      <a:ln>
                                        <a:noFill/>
                                      </a:ln>
                                      <a:solidFill>
                                        <a:schemeClr val="tx1"/>
                                      </a:solidFill>
                                      <a:latin typeface="Cambria Math" panose="02040503050406030204" pitchFamily="18" charset="0"/>
                                    </a:rPr>
                                    <m:t>+</m:t>
                                  </m:r>
                                  <m:r>
                                    <a:rPr lang="en-MY" sz="2400" b="1" i="1" baseline="0" smtClean="0">
                                      <a:ln>
                                        <a:noFill/>
                                      </a:ln>
                                      <a:solidFill>
                                        <a:schemeClr val="tx1"/>
                                      </a:solidFill>
                                      <a:latin typeface="Cambria Math" panose="02040503050406030204" pitchFamily="18" charset="0"/>
                                    </a:rPr>
                                    <m:t>𝑼𝒑𝒑𝒆𝒓</m:t>
                                  </m:r>
                                  <m:r>
                                    <a:rPr lang="en-MY" sz="2400" b="1" i="1" baseline="0" smtClean="0">
                                      <a:ln>
                                        <a:noFill/>
                                      </a:ln>
                                      <a:solidFill>
                                        <a:schemeClr val="tx1"/>
                                      </a:solidFill>
                                      <a:latin typeface="Cambria Math" panose="02040503050406030204" pitchFamily="18" charset="0"/>
                                    </a:rPr>
                                    <m:t> </m:t>
                                  </m:r>
                                  <m:r>
                                    <a:rPr lang="en-MY" sz="2400" b="1" i="1" baseline="0" smtClean="0">
                                      <a:ln>
                                        <a:noFill/>
                                      </a:ln>
                                      <a:solidFill>
                                        <a:schemeClr val="tx1"/>
                                      </a:solidFill>
                                      <a:latin typeface="Cambria Math" panose="02040503050406030204" pitchFamily="18" charset="0"/>
                                    </a:rPr>
                                    <m:t>𝑳𝒊𝒎𝒊𝒕</m:t>
                                  </m:r>
                                </m:num>
                                <m:den>
                                  <m:r>
                                    <a:rPr lang="en-MY" sz="2400" b="1" i="1" baseline="0" smtClean="0">
                                      <a:ln>
                                        <a:noFill/>
                                      </a:ln>
                                      <a:solidFill>
                                        <a:schemeClr val="tx1"/>
                                      </a:solidFill>
                                      <a:latin typeface="Cambria Math" panose="02040503050406030204" pitchFamily="18" charset="0"/>
                                    </a:rPr>
                                    <m:t>𝟐</m:t>
                                  </m:r>
                                </m:den>
                              </m:f>
                            </m:oMath>
                          </a14:m>
                          <a:endParaRPr lang="en-US" sz="2400" dirty="0">
                            <a:ln>
                              <a:noFill/>
                            </a:ln>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1290951871"/>
                  </p:ext>
                </p:extLst>
              </p:nvPr>
            </p:nvGraphicFramePr>
            <p:xfrm>
              <a:off x="76200" y="5334000"/>
              <a:ext cx="5334000" cy="741680"/>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20000"/>
                        </a:ext>
                      </a:extLst>
                    </a:gridCol>
                  </a:tblGrid>
                  <a:tr h="741680">
                    <a:tc>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a:stretch>
                        </a:blipFill>
                      </a:tcPr>
                    </a:tc>
                    <a:extLst>
                      <a:ext uri="{0D108BD9-81ED-4DB2-BD59-A6C34878D82A}">
                        <a16:rowId xmlns:a16="http://schemas.microsoft.com/office/drawing/2014/main" val="10000"/>
                      </a:ext>
                    </a:extLst>
                  </a:tr>
                </a:tbl>
              </a:graphicData>
            </a:graphic>
          </p:graphicFrame>
        </mc:Fallback>
      </mc:AlternateContent>
      <p:sp>
        <p:nvSpPr>
          <p:cNvPr id="9" name="Rectangle 8"/>
          <p:cNvSpPr/>
          <p:nvPr/>
        </p:nvSpPr>
        <p:spPr>
          <a:xfrm>
            <a:off x="76200" y="4953000"/>
            <a:ext cx="4015843" cy="461665"/>
          </a:xfrm>
          <a:prstGeom prst="rect">
            <a:avLst/>
          </a:prstGeom>
        </p:spPr>
        <p:txBody>
          <a:bodyPr wrap="none">
            <a:spAutoFit/>
          </a:bodyPr>
          <a:lstStyle/>
          <a:p>
            <a:r>
              <a:rPr lang="en-US" sz="2400" b="1" dirty="0">
                <a:solidFill>
                  <a:schemeClr val="accent2">
                    <a:lumMod val="60000"/>
                    <a:lumOff val="40000"/>
                  </a:schemeClr>
                </a:solidFill>
              </a:rPr>
              <a:t>Class Midpoint or Class Mark</a:t>
            </a:r>
          </a:p>
        </p:txBody>
      </p:sp>
      <p:sp>
        <p:nvSpPr>
          <p:cNvPr id="10" name="Title 7">
            <a:extLst>
              <a:ext uri="{FF2B5EF4-FFF2-40B4-BE49-F238E27FC236}">
                <a16:creationId xmlns:a16="http://schemas.microsoft.com/office/drawing/2014/main" id="{301A421E-5D7A-44A0-9F5C-C80392B008D4}"/>
              </a:ext>
            </a:extLst>
          </p:cNvPr>
          <p:cNvSpPr txBox="1">
            <a:spLocks/>
          </p:cNvSpPr>
          <p:nvPr/>
        </p:nvSpPr>
        <p:spPr>
          <a:xfrm>
            <a:off x="304800" y="210945"/>
            <a:ext cx="3911600" cy="713349"/>
          </a:xfrm>
          <a:prstGeom prst="rect">
            <a:avLst/>
          </a:prstGeom>
          <a:solidFill>
            <a:schemeClr val="accent1">
              <a:lumMod val="40000"/>
              <a:lumOff val="60000"/>
            </a:schemeClr>
          </a:solidFill>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1. Frequency Distribution</a:t>
            </a:r>
          </a:p>
        </p:txBody>
      </p:sp>
    </p:spTree>
    <p:extLst>
      <p:ext uri="{BB962C8B-B14F-4D97-AF65-F5344CB8AC3E}">
        <p14:creationId xmlns:p14="http://schemas.microsoft.com/office/powerpoint/2010/main" val="10179158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4266" y="923151"/>
            <a:ext cx="7013620" cy="400110"/>
          </a:xfrm>
          <a:prstGeom prst="rect">
            <a:avLst/>
          </a:prstGeom>
          <a:noFill/>
        </p:spPr>
        <p:txBody>
          <a:bodyPr wrap="square" rtlCol="0">
            <a:spAutoFit/>
          </a:bodyPr>
          <a:lstStyle/>
          <a:p>
            <a:r>
              <a:rPr lang="en-MY" sz="2000" b="1" dirty="0"/>
              <a:t>Characteristics of a Grouped Frequency Distribution</a:t>
            </a:r>
          </a:p>
        </p:txBody>
      </p:sp>
      <p:graphicFrame>
        <p:nvGraphicFramePr>
          <p:cNvPr id="7" name="Table 6"/>
          <p:cNvGraphicFramePr>
            <a:graphicFrameLocks noGrp="1"/>
          </p:cNvGraphicFramePr>
          <p:nvPr>
            <p:extLst>
              <p:ext uri="{D42A27DB-BD31-4B8C-83A1-F6EECF244321}">
                <p14:modId xmlns:p14="http://schemas.microsoft.com/office/powerpoint/2010/main" val="2594125618"/>
              </p:ext>
            </p:extLst>
          </p:nvPr>
        </p:nvGraphicFramePr>
        <p:xfrm>
          <a:off x="613644" y="1949174"/>
          <a:ext cx="6727316" cy="1207110"/>
        </p:xfrm>
        <a:graphic>
          <a:graphicData uri="http://schemas.openxmlformats.org/drawingml/2006/table">
            <a:tbl>
              <a:tblPr firstRow="1" firstCol="1" bandRow="1"/>
              <a:tblGrid>
                <a:gridCol w="1345172">
                  <a:extLst>
                    <a:ext uri="{9D8B030D-6E8A-4147-A177-3AD203B41FA5}">
                      <a16:colId xmlns:a16="http://schemas.microsoft.com/office/drawing/2014/main" val="20000"/>
                    </a:ext>
                  </a:extLst>
                </a:gridCol>
                <a:gridCol w="1345172">
                  <a:extLst>
                    <a:ext uri="{9D8B030D-6E8A-4147-A177-3AD203B41FA5}">
                      <a16:colId xmlns:a16="http://schemas.microsoft.com/office/drawing/2014/main" val="20001"/>
                    </a:ext>
                  </a:extLst>
                </a:gridCol>
                <a:gridCol w="1345172">
                  <a:extLst>
                    <a:ext uri="{9D8B030D-6E8A-4147-A177-3AD203B41FA5}">
                      <a16:colId xmlns:a16="http://schemas.microsoft.com/office/drawing/2014/main" val="20002"/>
                    </a:ext>
                  </a:extLst>
                </a:gridCol>
                <a:gridCol w="1345900">
                  <a:extLst>
                    <a:ext uri="{9D8B030D-6E8A-4147-A177-3AD203B41FA5}">
                      <a16:colId xmlns:a16="http://schemas.microsoft.com/office/drawing/2014/main" val="20003"/>
                    </a:ext>
                  </a:extLst>
                </a:gridCol>
                <a:gridCol w="1345900">
                  <a:extLst>
                    <a:ext uri="{9D8B030D-6E8A-4147-A177-3AD203B41FA5}">
                      <a16:colId xmlns:a16="http://schemas.microsoft.com/office/drawing/2014/main" val="20004"/>
                    </a:ext>
                  </a:extLst>
                </a:gridCol>
              </a:tblGrid>
              <a:tr h="241422">
                <a:tc>
                  <a:txBody>
                    <a:bodyPr/>
                    <a:lstStyle/>
                    <a:p>
                      <a:pPr algn="ctr">
                        <a:lnSpc>
                          <a:spcPct val="115000"/>
                        </a:lnSpc>
                        <a:spcAft>
                          <a:spcPts val="0"/>
                        </a:spcAft>
                      </a:pPr>
                      <a:r>
                        <a:rPr lang="en-MY" sz="1200" b="1" dirty="0">
                          <a:effectLst/>
                          <a:latin typeface="Calibri"/>
                          <a:ea typeface="Calibri"/>
                          <a:cs typeface="Times New Roman"/>
                        </a:rPr>
                        <a:t>Class Interval</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dirty="0">
                          <a:effectLst/>
                          <a:latin typeface="Calibri"/>
                          <a:ea typeface="Calibri"/>
                          <a:cs typeface="Times New Roman"/>
                        </a:rPr>
                        <a:t>Class Frequencies</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dirty="0">
                          <a:effectLst/>
                          <a:latin typeface="Calibri"/>
                          <a:ea typeface="Calibri"/>
                          <a:cs typeface="Times New Roman"/>
                        </a:rPr>
                        <a:t>Class Boundaries</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a:effectLst/>
                          <a:latin typeface="Calibri"/>
                          <a:ea typeface="Calibri"/>
                          <a:cs typeface="Times New Roman"/>
                        </a:rPr>
                        <a:t>Class Width</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a:effectLst/>
                          <a:latin typeface="Calibri"/>
                          <a:ea typeface="Calibri"/>
                          <a:cs typeface="Times New Roman"/>
                        </a:rPr>
                        <a:t>Class Midpoint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1422">
                <a:tc>
                  <a:txBody>
                    <a:bodyPr/>
                    <a:lstStyle/>
                    <a:p>
                      <a:pPr algn="ctr">
                        <a:lnSpc>
                          <a:spcPct val="115000"/>
                        </a:lnSpc>
                        <a:spcAft>
                          <a:spcPts val="0"/>
                        </a:spcAft>
                      </a:pPr>
                      <a:r>
                        <a:rPr lang="en-MY" sz="1200" b="1" dirty="0">
                          <a:effectLst/>
                          <a:latin typeface="Calibri"/>
                          <a:ea typeface="Calibri"/>
                          <a:cs typeface="Times New Roman"/>
                        </a:rPr>
                        <a:t>5   -   8</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en-MY" sz="1200" b="1" dirty="0">
                          <a:effectLst/>
                          <a:latin typeface="Calibri"/>
                          <a:ea typeface="Calibri"/>
                          <a:cs typeface="Times New Roman"/>
                        </a:rPr>
                        <a:t>3</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en-MY" sz="1200" b="1" dirty="0">
                          <a:effectLst/>
                          <a:latin typeface="Calibri"/>
                          <a:ea typeface="Calibri"/>
                          <a:cs typeface="Times New Roman"/>
                        </a:rPr>
                        <a:t>4.5   -   8.5</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en-MY" sz="1200" b="1">
                          <a:effectLst/>
                          <a:latin typeface="Calibri"/>
                          <a:ea typeface="Calibri"/>
                          <a:cs typeface="Times New Roman"/>
                        </a:rPr>
                        <a:t>4</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en-MY" sz="1200" b="1">
                          <a:effectLst/>
                          <a:latin typeface="Calibri"/>
                          <a:ea typeface="Calibri"/>
                          <a:cs typeface="Times New Roman"/>
                        </a:rPr>
                        <a:t>6.5</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41422">
                <a:tc>
                  <a:txBody>
                    <a:bodyPr/>
                    <a:lstStyle/>
                    <a:p>
                      <a:pPr algn="ctr">
                        <a:lnSpc>
                          <a:spcPct val="115000"/>
                        </a:lnSpc>
                        <a:spcAft>
                          <a:spcPts val="0"/>
                        </a:spcAft>
                      </a:pPr>
                      <a:r>
                        <a:rPr lang="en-MY" sz="1200" b="1" dirty="0">
                          <a:effectLst/>
                          <a:latin typeface="Calibri"/>
                          <a:ea typeface="Calibri"/>
                          <a:cs typeface="Times New Roman"/>
                        </a:rPr>
                        <a:t> 9   -  12</a:t>
                      </a:r>
                    </a:p>
                  </a:txBody>
                  <a:tcPr marL="51435" marR="51435" marT="0" marB="0">
                    <a:lnL>
                      <a:noFill/>
                    </a:lnL>
                    <a:lnR>
                      <a:noFill/>
                    </a:lnR>
                    <a:lnT>
                      <a:noFill/>
                    </a:lnT>
                    <a:lnB>
                      <a:noFill/>
                    </a:lnB>
                  </a:tcPr>
                </a:tc>
                <a:tc>
                  <a:txBody>
                    <a:bodyPr/>
                    <a:lstStyle/>
                    <a:p>
                      <a:pPr algn="ctr">
                        <a:lnSpc>
                          <a:spcPct val="115000"/>
                        </a:lnSpc>
                        <a:spcAft>
                          <a:spcPts val="0"/>
                        </a:spcAft>
                      </a:pPr>
                      <a:r>
                        <a:rPr lang="en-MY" sz="1200" b="1">
                          <a:effectLst/>
                          <a:latin typeface="Calibri"/>
                          <a:ea typeface="Calibri"/>
                          <a:cs typeface="Times New Roman"/>
                        </a:rPr>
                        <a:t>6</a:t>
                      </a:r>
                    </a:p>
                  </a:txBody>
                  <a:tcPr marL="51435" marR="51435" marT="0" marB="0">
                    <a:lnL>
                      <a:noFill/>
                    </a:lnL>
                    <a:lnR>
                      <a:noFill/>
                    </a:lnR>
                    <a:lnT>
                      <a:noFill/>
                    </a:lnT>
                    <a:lnB>
                      <a:noFill/>
                    </a:lnB>
                  </a:tcPr>
                </a:tc>
                <a:tc>
                  <a:txBody>
                    <a:bodyPr/>
                    <a:lstStyle/>
                    <a:p>
                      <a:pPr algn="ctr">
                        <a:lnSpc>
                          <a:spcPct val="115000"/>
                        </a:lnSpc>
                        <a:spcAft>
                          <a:spcPts val="0"/>
                        </a:spcAft>
                      </a:pPr>
                      <a:r>
                        <a:rPr lang="en-MY" sz="1200" b="1" dirty="0">
                          <a:effectLst/>
                          <a:latin typeface="Calibri"/>
                          <a:ea typeface="Calibri"/>
                          <a:cs typeface="Times New Roman"/>
                        </a:rPr>
                        <a:t>  8.5    -   12.5</a:t>
                      </a:r>
                    </a:p>
                  </a:txBody>
                  <a:tcPr marL="51435" marR="51435" marT="0" marB="0">
                    <a:lnL>
                      <a:noFill/>
                    </a:lnL>
                    <a:lnR>
                      <a:noFill/>
                    </a:lnR>
                    <a:lnT>
                      <a:noFill/>
                    </a:lnT>
                    <a:lnB>
                      <a:noFill/>
                    </a:lnB>
                  </a:tcPr>
                </a:tc>
                <a:tc>
                  <a:txBody>
                    <a:bodyPr/>
                    <a:lstStyle/>
                    <a:p>
                      <a:pPr algn="ctr">
                        <a:lnSpc>
                          <a:spcPct val="115000"/>
                        </a:lnSpc>
                        <a:spcAft>
                          <a:spcPts val="0"/>
                        </a:spcAft>
                      </a:pPr>
                      <a:r>
                        <a:rPr lang="en-MY" sz="1200" b="1" dirty="0">
                          <a:effectLst/>
                          <a:latin typeface="Calibri"/>
                          <a:ea typeface="Calibri"/>
                          <a:cs typeface="Times New Roman"/>
                        </a:rPr>
                        <a:t>4</a:t>
                      </a:r>
                    </a:p>
                  </a:txBody>
                  <a:tcPr marL="51435" marR="51435" marT="0" marB="0">
                    <a:lnL>
                      <a:noFill/>
                    </a:lnL>
                    <a:lnR>
                      <a:noFill/>
                    </a:lnR>
                    <a:lnT>
                      <a:noFill/>
                    </a:lnT>
                    <a:lnB>
                      <a:noFill/>
                    </a:lnB>
                  </a:tcPr>
                </a:tc>
                <a:tc>
                  <a:txBody>
                    <a:bodyPr/>
                    <a:lstStyle/>
                    <a:p>
                      <a:pPr algn="ctr">
                        <a:lnSpc>
                          <a:spcPct val="115000"/>
                        </a:lnSpc>
                        <a:spcAft>
                          <a:spcPts val="0"/>
                        </a:spcAft>
                      </a:pPr>
                      <a:r>
                        <a:rPr lang="en-MY" sz="1200" b="1">
                          <a:effectLst/>
                          <a:latin typeface="Calibri"/>
                          <a:ea typeface="Calibri"/>
                          <a:cs typeface="Times New Roman"/>
                        </a:rPr>
                        <a:t>10.5</a:t>
                      </a:r>
                    </a:p>
                  </a:txBody>
                  <a:tcPr marL="51435" marR="51435" marT="0" marB="0">
                    <a:lnL>
                      <a:noFill/>
                    </a:lnL>
                    <a:lnR>
                      <a:noFill/>
                    </a:lnR>
                    <a:lnT>
                      <a:noFill/>
                    </a:lnT>
                    <a:lnB>
                      <a:noFill/>
                    </a:lnB>
                  </a:tcPr>
                </a:tc>
                <a:extLst>
                  <a:ext uri="{0D108BD9-81ED-4DB2-BD59-A6C34878D82A}">
                    <a16:rowId xmlns:a16="http://schemas.microsoft.com/office/drawing/2014/main" val="10002"/>
                  </a:ext>
                </a:extLst>
              </a:tr>
              <a:tr h="241422">
                <a:tc>
                  <a:txBody>
                    <a:bodyPr/>
                    <a:lstStyle/>
                    <a:p>
                      <a:pPr algn="ctr">
                        <a:lnSpc>
                          <a:spcPct val="115000"/>
                        </a:lnSpc>
                        <a:spcAft>
                          <a:spcPts val="0"/>
                        </a:spcAft>
                      </a:pPr>
                      <a:r>
                        <a:rPr lang="en-MY" sz="1200" b="1" dirty="0">
                          <a:effectLst/>
                          <a:latin typeface="Calibri"/>
                          <a:ea typeface="Calibri"/>
                          <a:cs typeface="Times New Roman"/>
                        </a:rPr>
                        <a:t>13  -  16</a:t>
                      </a:r>
                    </a:p>
                  </a:txBody>
                  <a:tcPr marL="51435" marR="51435" marT="0" marB="0">
                    <a:lnL>
                      <a:noFill/>
                    </a:lnL>
                    <a:lnR>
                      <a:noFill/>
                    </a:lnR>
                    <a:lnT>
                      <a:noFill/>
                    </a:lnT>
                    <a:lnB>
                      <a:noFill/>
                    </a:lnB>
                  </a:tcPr>
                </a:tc>
                <a:tc>
                  <a:txBody>
                    <a:bodyPr/>
                    <a:lstStyle/>
                    <a:p>
                      <a:pPr algn="ctr">
                        <a:lnSpc>
                          <a:spcPct val="115000"/>
                        </a:lnSpc>
                        <a:spcAft>
                          <a:spcPts val="0"/>
                        </a:spcAft>
                      </a:pPr>
                      <a:r>
                        <a:rPr lang="en-MY" sz="1200" b="1">
                          <a:effectLst/>
                          <a:latin typeface="Calibri"/>
                          <a:ea typeface="Calibri"/>
                          <a:cs typeface="Times New Roman"/>
                        </a:rPr>
                        <a:t>9</a:t>
                      </a:r>
                    </a:p>
                  </a:txBody>
                  <a:tcPr marL="51435" marR="51435" marT="0" marB="0">
                    <a:lnL>
                      <a:noFill/>
                    </a:lnL>
                    <a:lnR>
                      <a:noFill/>
                    </a:lnR>
                    <a:lnT>
                      <a:noFill/>
                    </a:lnT>
                    <a:lnB>
                      <a:noFill/>
                    </a:lnB>
                  </a:tcPr>
                </a:tc>
                <a:tc>
                  <a:txBody>
                    <a:bodyPr/>
                    <a:lstStyle/>
                    <a:p>
                      <a:pPr algn="ctr">
                        <a:lnSpc>
                          <a:spcPct val="115000"/>
                        </a:lnSpc>
                        <a:spcAft>
                          <a:spcPts val="0"/>
                        </a:spcAft>
                      </a:pPr>
                      <a:r>
                        <a:rPr lang="en-MY" sz="1200" b="1" dirty="0">
                          <a:effectLst/>
                          <a:latin typeface="Calibri"/>
                          <a:ea typeface="Calibri"/>
                          <a:cs typeface="Times New Roman"/>
                        </a:rPr>
                        <a:t> 12.5   -   16.5</a:t>
                      </a:r>
                    </a:p>
                  </a:txBody>
                  <a:tcPr marL="51435" marR="51435" marT="0" marB="0">
                    <a:lnL>
                      <a:noFill/>
                    </a:lnL>
                    <a:lnR>
                      <a:noFill/>
                    </a:lnR>
                    <a:lnT>
                      <a:noFill/>
                    </a:lnT>
                    <a:lnB>
                      <a:noFill/>
                    </a:lnB>
                  </a:tcPr>
                </a:tc>
                <a:tc>
                  <a:txBody>
                    <a:bodyPr/>
                    <a:lstStyle/>
                    <a:p>
                      <a:pPr algn="ctr">
                        <a:lnSpc>
                          <a:spcPct val="115000"/>
                        </a:lnSpc>
                        <a:spcAft>
                          <a:spcPts val="0"/>
                        </a:spcAft>
                      </a:pPr>
                      <a:r>
                        <a:rPr lang="en-MY" sz="1200" b="1">
                          <a:effectLst/>
                          <a:latin typeface="Calibri"/>
                          <a:ea typeface="Calibri"/>
                          <a:cs typeface="Times New Roman"/>
                        </a:rPr>
                        <a:t>4</a:t>
                      </a:r>
                    </a:p>
                  </a:txBody>
                  <a:tcPr marL="51435" marR="51435" marT="0" marB="0">
                    <a:lnL>
                      <a:noFill/>
                    </a:lnL>
                    <a:lnR>
                      <a:noFill/>
                    </a:lnR>
                    <a:lnT>
                      <a:noFill/>
                    </a:lnT>
                    <a:lnB>
                      <a:noFill/>
                    </a:lnB>
                  </a:tcPr>
                </a:tc>
                <a:tc>
                  <a:txBody>
                    <a:bodyPr/>
                    <a:lstStyle/>
                    <a:p>
                      <a:pPr algn="ctr">
                        <a:lnSpc>
                          <a:spcPct val="115000"/>
                        </a:lnSpc>
                        <a:spcAft>
                          <a:spcPts val="0"/>
                        </a:spcAft>
                      </a:pPr>
                      <a:r>
                        <a:rPr lang="en-MY" sz="1200" b="1" dirty="0">
                          <a:effectLst/>
                          <a:latin typeface="Calibri"/>
                          <a:ea typeface="Calibri"/>
                          <a:cs typeface="Times New Roman"/>
                        </a:rPr>
                        <a:t>14.5</a:t>
                      </a:r>
                    </a:p>
                  </a:txBody>
                  <a:tcPr marL="51435" marR="51435" marT="0" marB="0">
                    <a:lnL>
                      <a:noFill/>
                    </a:lnL>
                    <a:lnR>
                      <a:noFill/>
                    </a:lnR>
                    <a:lnT>
                      <a:noFill/>
                    </a:lnT>
                    <a:lnB>
                      <a:noFill/>
                    </a:lnB>
                  </a:tcPr>
                </a:tc>
                <a:extLst>
                  <a:ext uri="{0D108BD9-81ED-4DB2-BD59-A6C34878D82A}">
                    <a16:rowId xmlns:a16="http://schemas.microsoft.com/office/drawing/2014/main" val="10003"/>
                  </a:ext>
                </a:extLst>
              </a:tr>
              <a:tr h="241422">
                <a:tc>
                  <a:txBody>
                    <a:bodyPr/>
                    <a:lstStyle/>
                    <a:p>
                      <a:pPr algn="ctr">
                        <a:lnSpc>
                          <a:spcPct val="115000"/>
                        </a:lnSpc>
                        <a:spcAft>
                          <a:spcPts val="0"/>
                        </a:spcAft>
                      </a:pPr>
                      <a:r>
                        <a:rPr lang="en-MY" sz="1200" b="1" dirty="0">
                          <a:effectLst/>
                          <a:latin typeface="Calibri"/>
                          <a:ea typeface="Calibri"/>
                          <a:cs typeface="Times New Roman"/>
                        </a:rPr>
                        <a:t>17  -  20</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a:effectLst/>
                          <a:latin typeface="Calibri"/>
                          <a:ea typeface="Calibri"/>
                          <a:cs typeface="Times New Roman"/>
                        </a:rPr>
                        <a:t>5</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dirty="0">
                          <a:effectLst/>
                          <a:latin typeface="Calibri"/>
                          <a:ea typeface="Calibri"/>
                          <a:cs typeface="Times New Roman"/>
                        </a:rPr>
                        <a:t>  16.5   -   20.5</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a:effectLst/>
                          <a:latin typeface="Calibri"/>
                          <a:ea typeface="Calibri"/>
                          <a:cs typeface="Times New Roman"/>
                        </a:rPr>
                        <a:t>4</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dirty="0">
                          <a:effectLst/>
                          <a:latin typeface="Calibri"/>
                          <a:ea typeface="Calibri"/>
                          <a:cs typeface="Times New Roman"/>
                        </a:rPr>
                        <a:t>18.5</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8"/>
          <p:cNvSpPr txBox="1"/>
          <p:nvPr/>
        </p:nvSpPr>
        <p:spPr>
          <a:xfrm>
            <a:off x="7621074" y="2425304"/>
            <a:ext cx="898301" cy="300082"/>
          </a:xfrm>
          <a:prstGeom prst="rect">
            <a:avLst/>
          </a:prstGeom>
          <a:solidFill>
            <a:srgbClr val="FFFF00"/>
          </a:solidFill>
          <a:ln>
            <a:solidFill>
              <a:schemeClr val="tx1"/>
            </a:solidFill>
          </a:ln>
        </p:spPr>
        <p:txBody>
          <a:bodyPr wrap="square" rtlCol="0">
            <a:spAutoFit/>
          </a:bodyPr>
          <a:lstStyle/>
          <a:p>
            <a:pPr algn="ctr"/>
            <a:r>
              <a:rPr lang="en-MY" sz="1350" dirty="0"/>
              <a:t>TABLE 1</a:t>
            </a:r>
          </a:p>
        </p:txBody>
      </p:sp>
      <p:sp>
        <p:nvSpPr>
          <p:cNvPr id="2" name="Rectangle 1"/>
          <p:cNvSpPr/>
          <p:nvPr/>
        </p:nvSpPr>
        <p:spPr>
          <a:xfrm>
            <a:off x="1014212" y="2209532"/>
            <a:ext cx="202842" cy="898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350"/>
          </a:p>
        </p:txBody>
      </p:sp>
      <p:sp>
        <p:nvSpPr>
          <p:cNvPr id="11" name="Rectangle 10"/>
          <p:cNvSpPr/>
          <p:nvPr/>
        </p:nvSpPr>
        <p:spPr>
          <a:xfrm>
            <a:off x="1349062" y="2209531"/>
            <a:ext cx="202842" cy="898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350"/>
          </a:p>
        </p:txBody>
      </p:sp>
      <p:cxnSp>
        <p:nvCxnSpPr>
          <p:cNvPr id="5" name="Straight Arrow Connector 4"/>
          <p:cNvCxnSpPr/>
          <p:nvPr/>
        </p:nvCxnSpPr>
        <p:spPr>
          <a:xfrm flipH="1">
            <a:off x="560231" y="2563804"/>
            <a:ext cx="453981" cy="138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1" idx="3"/>
          </p:cNvCxnSpPr>
          <p:nvPr/>
        </p:nvCxnSpPr>
        <p:spPr>
          <a:xfrm>
            <a:off x="1551904" y="2658682"/>
            <a:ext cx="321972" cy="66165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5513" y="2801774"/>
            <a:ext cx="727630" cy="369332"/>
          </a:xfrm>
          <a:prstGeom prst="rect">
            <a:avLst/>
          </a:prstGeom>
          <a:solidFill>
            <a:schemeClr val="accent4">
              <a:lumMod val="60000"/>
              <a:lumOff val="40000"/>
            </a:schemeClr>
          </a:solidFill>
          <a:ln>
            <a:solidFill>
              <a:schemeClr val="tx1"/>
            </a:solidFill>
          </a:ln>
        </p:spPr>
        <p:txBody>
          <a:bodyPr wrap="square" rtlCol="0">
            <a:spAutoFit/>
          </a:bodyPr>
          <a:lstStyle/>
          <a:p>
            <a:r>
              <a:rPr lang="en-MY" sz="900" b="1" dirty="0"/>
              <a:t>Lower class limit</a:t>
            </a:r>
          </a:p>
        </p:txBody>
      </p:sp>
      <p:sp>
        <p:nvSpPr>
          <p:cNvPr id="16" name="TextBox 15"/>
          <p:cNvSpPr txBox="1"/>
          <p:nvPr/>
        </p:nvSpPr>
        <p:spPr>
          <a:xfrm>
            <a:off x="1873876" y="3320335"/>
            <a:ext cx="1072166" cy="369332"/>
          </a:xfrm>
          <a:prstGeom prst="rect">
            <a:avLst/>
          </a:prstGeom>
          <a:solidFill>
            <a:schemeClr val="accent4">
              <a:lumMod val="60000"/>
              <a:lumOff val="40000"/>
            </a:schemeClr>
          </a:solidFill>
          <a:ln>
            <a:solidFill>
              <a:schemeClr val="tx1"/>
            </a:solidFill>
          </a:ln>
        </p:spPr>
        <p:txBody>
          <a:bodyPr wrap="square" rtlCol="0">
            <a:spAutoFit/>
          </a:bodyPr>
          <a:lstStyle/>
          <a:p>
            <a:r>
              <a:rPr lang="en-MY" sz="900" b="1" dirty="0"/>
              <a:t>Upper class limit</a:t>
            </a:r>
          </a:p>
        </p:txBody>
      </p:sp>
      <p:sp>
        <p:nvSpPr>
          <p:cNvPr id="18" name="TextBox 17"/>
          <p:cNvSpPr txBox="1"/>
          <p:nvPr/>
        </p:nvSpPr>
        <p:spPr>
          <a:xfrm>
            <a:off x="323582" y="3879670"/>
            <a:ext cx="4003719" cy="507831"/>
          </a:xfrm>
          <a:prstGeom prst="rect">
            <a:avLst/>
          </a:prstGeom>
          <a:noFill/>
          <a:ln>
            <a:solidFill>
              <a:schemeClr val="tx1"/>
            </a:solidFill>
          </a:ln>
        </p:spPr>
        <p:txBody>
          <a:bodyPr wrap="square" rtlCol="0">
            <a:spAutoFit/>
          </a:bodyPr>
          <a:lstStyle/>
          <a:p>
            <a:r>
              <a:rPr lang="en-MY" sz="1350" dirty="0"/>
              <a:t>Lower class boundary = (-0.5 lower class limit)</a:t>
            </a:r>
          </a:p>
          <a:p>
            <a:r>
              <a:rPr lang="en-MY" sz="1350" dirty="0"/>
              <a:t>Upper class boundary = (+0.5 upper class limit)</a:t>
            </a:r>
          </a:p>
        </p:txBody>
      </p:sp>
      <p:sp>
        <p:nvSpPr>
          <p:cNvPr id="19" name="Rectangle 18"/>
          <p:cNvSpPr/>
          <p:nvPr/>
        </p:nvSpPr>
        <p:spPr>
          <a:xfrm>
            <a:off x="3544910" y="2209531"/>
            <a:ext cx="347730" cy="898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350"/>
          </a:p>
        </p:txBody>
      </p:sp>
      <p:sp>
        <p:nvSpPr>
          <p:cNvPr id="20" name="Rectangle 19"/>
          <p:cNvSpPr/>
          <p:nvPr/>
        </p:nvSpPr>
        <p:spPr>
          <a:xfrm>
            <a:off x="4084212" y="2207921"/>
            <a:ext cx="347730" cy="898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350"/>
          </a:p>
        </p:txBody>
      </p:sp>
      <p:cxnSp>
        <p:nvCxnSpPr>
          <p:cNvPr id="22" name="Straight Arrow Connector 21"/>
          <p:cNvCxnSpPr>
            <a:stCxn id="19" idx="2"/>
          </p:cNvCxnSpPr>
          <p:nvPr/>
        </p:nvCxnSpPr>
        <p:spPr>
          <a:xfrm>
            <a:off x="3718775" y="3107832"/>
            <a:ext cx="0" cy="3163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256467" y="3113504"/>
            <a:ext cx="0" cy="3163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80087" y="3429881"/>
            <a:ext cx="804125" cy="369332"/>
          </a:xfrm>
          <a:prstGeom prst="rect">
            <a:avLst/>
          </a:prstGeom>
          <a:solidFill>
            <a:srgbClr val="FFFF00"/>
          </a:solidFill>
          <a:ln>
            <a:solidFill>
              <a:schemeClr val="tx1"/>
            </a:solidFill>
          </a:ln>
        </p:spPr>
        <p:txBody>
          <a:bodyPr wrap="square" rtlCol="0">
            <a:spAutoFit/>
          </a:bodyPr>
          <a:lstStyle/>
          <a:p>
            <a:r>
              <a:rPr lang="en-MY" sz="900" b="1" dirty="0"/>
              <a:t>Lower class boundary</a:t>
            </a:r>
          </a:p>
        </p:txBody>
      </p:sp>
      <p:sp>
        <p:nvSpPr>
          <p:cNvPr id="25" name="TextBox 24"/>
          <p:cNvSpPr txBox="1"/>
          <p:nvPr/>
        </p:nvSpPr>
        <p:spPr>
          <a:xfrm>
            <a:off x="4140556" y="3429881"/>
            <a:ext cx="804125" cy="369332"/>
          </a:xfrm>
          <a:prstGeom prst="rect">
            <a:avLst/>
          </a:prstGeom>
          <a:solidFill>
            <a:srgbClr val="FFFF00"/>
          </a:solidFill>
          <a:ln>
            <a:solidFill>
              <a:schemeClr val="tx1"/>
            </a:solidFill>
          </a:ln>
        </p:spPr>
        <p:txBody>
          <a:bodyPr wrap="square" rtlCol="0">
            <a:spAutoFit/>
          </a:bodyPr>
          <a:lstStyle/>
          <a:p>
            <a:r>
              <a:rPr lang="en-MY" sz="900" b="1" dirty="0"/>
              <a:t>Upper class boundary</a:t>
            </a:r>
          </a:p>
        </p:txBody>
      </p:sp>
      <p:sp>
        <p:nvSpPr>
          <p:cNvPr id="26" name="TextBox 25"/>
          <p:cNvSpPr txBox="1"/>
          <p:nvPr/>
        </p:nvSpPr>
        <p:spPr>
          <a:xfrm>
            <a:off x="323581" y="4643637"/>
            <a:ext cx="4621099" cy="923330"/>
          </a:xfrm>
          <a:prstGeom prst="rect">
            <a:avLst/>
          </a:prstGeom>
          <a:noFill/>
          <a:ln>
            <a:solidFill>
              <a:schemeClr val="tx1"/>
            </a:solidFill>
          </a:ln>
        </p:spPr>
        <p:txBody>
          <a:bodyPr wrap="square" rtlCol="0">
            <a:spAutoFit/>
          </a:bodyPr>
          <a:lstStyle/>
          <a:p>
            <a:r>
              <a:rPr lang="en-MY" sz="1350" dirty="0"/>
              <a:t>Class width of first class = (9-5=4) @ (8.5-4.5=4) </a:t>
            </a:r>
          </a:p>
          <a:p>
            <a:r>
              <a:rPr lang="en-MY" sz="1350" dirty="0"/>
              <a:t>Class width of second class = (13-9=4) @ (12.5-8.5=4)</a:t>
            </a:r>
          </a:p>
          <a:p>
            <a:r>
              <a:rPr lang="en-MY" sz="1350" dirty="0"/>
              <a:t>Class width of third class = (17-13=4) @ (16.5-12.5=4)</a:t>
            </a:r>
          </a:p>
          <a:p>
            <a:r>
              <a:rPr lang="en-MY" sz="1350" dirty="0"/>
              <a:t>Class width of forth class = (21-17=4) @ (20.5-16.5=4)</a:t>
            </a:r>
          </a:p>
        </p:txBody>
      </p:sp>
      <p:sp>
        <p:nvSpPr>
          <p:cNvPr id="27" name="TextBox 26"/>
          <p:cNvSpPr txBox="1"/>
          <p:nvPr/>
        </p:nvSpPr>
        <p:spPr>
          <a:xfrm>
            <a:off x="5090375" y="3271692"/>
            <a:ext cx="3825023" cy="1546577"/>
          </a:xfrm>
          <a:prstGeom prst="rect">
            <a:avLst/>
          </a:prstGeom>
          <a:noFill/>
          <a:ln>
            <a:solidFill>
              <a:schemeClr val="tx1"/>
            </a:solidFill>
          </a:ln>
        </p:spPr>
        <p:txBody>
          <a:bodyPr wrap="square" rtlCol="0">
            <a:spAutoFit/>
          </a:bodyPr>
          <a:lstStyle/>
          <a:p>
            <a:r>
              <a:rPr lang="en-MY" sz="1350" dirty="0"/>
              <a:t>First class midpoint =</a:t>
            </a:r>
          </a:p>
          <a:p>
            <a:endParaRPr lang="en-MY" sz="1350" dirty="0"/>
          </a:p>
          <a:p>
            <a:r>
              <a:rPr lang="en-MY" sz="1350" dirty="0"/>
              <a:t>Second class midpoint =</a:t>
            </a:r>
          </a:p>
          <a:p>
            <a:endParaRPr lang="en-MY" sz="1350" dirty="0"/>
          </a:p>
          <a:p>
            <a:r>
              <a:rPr lang="en-MY" sz="1350" dirty="0"/>
              <a:t>Third class midpoint =</a:t>
            </a:r>
          </a:p>
          <a:p>
            <a:endParaRPr lang="en-MY" sz="1350" dirty="0"/>
          </a:p>
          <a:p>
            <a:r>
              <a:rPr lang="en-MY" sz="1350" dirty="0"/>
              <a:t>Forth class midpoint =</a:t>
            </a:r>
          </a:p>
        </p:txBody>
      </p:sp>
      <p:sp>
        <p:nvSpPr>
          <p:cNvPr id="28"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MY" sz="1350"/>
          </a:p>
        </p:txBody>
      </p:sp>
      <p:graphicFrame>
        <p:nvGraphicFramePr>
          <p:cNvPr id="29" name="Object 28"/>
          <p:cNvGraphicFramePr>
            <a:graphicFrameLocks noChangeAspect="1"/>
          </p:cNvGraphicFramePr>
          <p:nvPr>
            <p:extLst>
              <p:ext uri="{D42A27DB-BD31-4B8C-83A1-F6EECF244321}">
                <p14:modId xmlns:p14="http://schemas.microsoft.com/office/powerpoint/2010/main" val="4069901289"/>
              </p:ext>
            </p:extLst>
          </p:nvPr>
        </p:nvGraphicFramePr>
        <p:xfrm>
          <a:off x="6618501" y="3274392"/>
          <a:ext cx="1578769" cy="328613"/>
        </p:xfrm>
        <a:graphic>
          <a:graphicData uri="http://schemas.openxmlformats.org/presentationml/2006/ole">
            <mc:AlternateContent xmlns:mc="http://schemas.openxmlformats.org/markup-compatibility/2006">
              <mc:Choice xmlns:v="urn:schemas-microsoft-com:vml" Requires="v">
                <p:oleObj name="Equation" r:id="rId2" imgW="2108200" imgH="431800" progId="Equation.3">
                  <p:embed/>
                </p:oleObj>
              </mc:Choice>
              <mc:Fallback>
                <p:oleObj name="Equation" r:id="rId2" imgW="2108200" imgH="431800" progId="Equation.3">
                  <p:embed/>
                  <p:pic>
                    <p:nvPicPr>
                      <p:cNvPr id="29" name="Object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501" y="3274392"/>
                        <a:ext cx="1578769" cy="328613"/>
                      </a:xfrm>
                      <a:prstGeom prst="rect">
                        <a:avLst/>
                      </a:prstGeom>
                      <a:solidFill>
                        <a:schemeClr val="bg1"/>
                      </a:solidFill>
                    </p:spPr>
                  </p:pic>
                </p:oleObj>
              </mc:Fallback>
            </mc:AlternateContent>
          </a:graphicData>
        </a:graphic>
      </p:graphicFrame>
      <p:sp>
        <p:nvSpPr>
          <p:cNvPr id="30" name="Rectangle 3"/>
          <p:cNvSpPr>
            <a:spLocks noChangeArrowheads="1"/>
          </p:cNvSpPr>
          <p:nvPr/>
        </p:nvSpPr>
        <p:spPr bwMode="auto">
          <a:xfrm>
            <a:off x="1" y="104736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MY" sz="1350"/>
          </a:p>
        </p:txBody>
      </p:sp>
      <p:sp>
        <p:nvSpPr>
          <p:cNvPr id="31" name="Rectangle 5"/>
          <p:cNvSpPr>
            <a:spLocks noChangeArrowheads="1"/>
          </p:cNvSpPr>
          <p:nvPr/>
        </p:nvSpPr>
        <p:spPr bwMode="auto">
          <a:xfrm>
            <a:off x="114301" y="8330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MY" sz="1350"/>
          </a:p>
        </p:txBody>
      </p:sp>
      <p:graphicFrame>
        <p:nvGraphicFramePr>
          <p:cNvPr id="32" name="Object 31"/>
          <p:cNvGraphicFramePr>
            <a:graphicFrameLocks noChangeAspect="1"/>
          </p:cNvGraphicFramePr>
          <p:nvPr>
            <p:extLst>
              <p:ext uri="{D42A27DB-BD31-4B8C-83A1-F6EECF244321}">
                <p14:modId xmlns:p14="http://schemas.microsoft.com/office/powerpoint/2010/main" val="2728579526"/>
              </p:ext>
            </p:extLst>
          </p:nvPr>
        </p:nvGraphicFramePr>
        <p:xfrm>
          <a:off x="6747725" y="3634906"/>
          <a:ext cx="1771650" cy="328613"/>
        </p:xfrm>
        <a:graphic>
          <a:graphicData uri="http://schemas.openxmlformats.org/presentationml/2006/ole">
            <mc:AlternateContent xmlns:mc="http://schemas.openxmlformats.org/markup-compatibility/2006">
              <mc:Choice xmlns:v="urn:schemas-microsoft-com:vml" Requires="v">
                <p:oleObj name="Equation" r:id="rId4" imgW="2362200" imgH="431800" progId="Equation.3">
                  <p:embed/>
                </p:oleObj>
              </mc:Choice>
              <mc:Fallback>
                <p:oleObj name="Equation" r:id="rId4" imgW="2362200" imgH="431800" progId="Equation.3">
                  <p:embed/>
                  <p:pic>
                    <p:nvPicPr>
                      <p:cNvPr id="32"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7725" y="3634906"/>
                        <a:ext cx="1771650" cy="328613"/>
                      </a:xfrm>
                      <a:prstGeom prst="rect">
                        <a:avLst/>
                      </a:prstGeom>
                      <a:solidFill>
                        <a:schemeClr val="bg1"/>
                      </a:solidFill>
                    </p:spPr>
                  </p:pic>
                </p:oleObj>
              </mc:Fallback>
            </mc:AlternateContent>
          </a:graphicData>
        </a:graphic>
      </p:graphicFrame>
      <p:sp>
        <p:nvSpPr>
          <p:cNvPr id="33" name="Rectangle 6"/>
          <p:cNvSpPr>
            <a:spLocks noChangeArrowheads="1"/>
          </p:cNvSpPr>
          <p:nvPr/>
        </p:nvSpPr>
        <p:spPr bwMode="auto">
          <a:xfrm>
            <a:off x="114301" y="116166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MY" sz="1350"/>
          </a:p>
        </p:txBody>
      </p:sp>
      <p:sp>
        <p:nvSpPr>
          <p:cNvPr id="34" name="Rectangle 8"/>
          <p:cNvSpPr>
            <a:spLocks noChangeArrowheads="1"/>
          </p:cNvSpPr>
          <p:nvPr/>
        </p:nvSpPr>
        <p:spPr bwMode="auto">
          <a:xfrm>
            <a:off x="228601" y="9473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MY" sz="1350"/>
          </a:p>
        </p:txBody>
      </p:sp>
      <p:graphicFrame>
        <p:nvGraphicFramePr>
          <p:cNvPr id="35" name="Object 34"/>
          <p:cNvGraphicFramePr>
            <a:graphicFrameLocks noChangeAspect="1"/>
          </p:cNvGraphicFramePr>
          <p:nvPr>
            <p:extLst>
              <p:ext uri="{D42A27DB-BD31-4B8C-83A1-F6EECF244321}">
                <p14:modId xmlns:p14="http://schemas.microsoft.com/office/powerpoint/2010/main" val="3407132238"/>
              </p:ext>
            </p:extLst>
          </p:nvPr>
        </p:nvGraphicFramePr>
        <p:xfrm>
          <a:off x="6654856" y="4055018"/>
          <a:ext cx="1864519" cy="328613"/>
        </p:xfrm>
        <a:graphic>
          <a:graphicData uri="http://schemas.openxmlformats.org/presentationml/2006/ole">
            <mc:AlternateContent xmlns:mc="http://schemas.openxmlformats.org/markup-compatibility/2006">
              <mc:Choice xmlns:v="urn:schemas-microsoft-com:vml" Requires="v">
                <p:oleObj name="Equation" r:id="rId6" imgW="2489200" imgH="431800" progId="Equation.3">
                  <p:embed/>
                </p:oleObj>
              </mc:Choice>
              <mc:Fallback>
                <p:oleObj name="Equation" r:id="rId6" imgW="2489200" imgH="431800" progId="Equation.3">
                  <p:embed/>
                  <p:pic>
                    <p:nvPicPr>
                      <p:cNvPr id="35"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4856" y="4055018"/>
                        <a:ext cx="1864519" cy="328613"/>
                      </a:xfrm>
                      <a:prstGeom prst="rect">
                        <a:avLst/>
                      </a:prstGeom>
                      <a:solidFill>
                        <a:schemeClr val="bg1"/>
                      </a:solidFill>
                    </p:spPr>
                  </p:pic>
                </p:oleObj>
              </mc:Fallback>
            </mc:AlternateContent>
          </a:graphicData>
        </a:graphic>
      </p:graphicFrame>
      <p:sp>
        <p:nvSpPr>
          <p:cNvPr id="36" name="Rectangle 9"/>
          <p:cNvSpPr>
            <a:spLocks noChangeArrowheads="1"/>
          </p:cNvSpPr>
          <p:nvPr/>
        </p:nvSpPr>
        <p:spPr bwMode="auto">
          <a:xfrm>
            <a:off x="228601" y="127596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MY" sz="1350"/>
          </a:p>
        </p:txBody>
      </p:sp>
      <p:sp>
        <p:nvSpPr>
          <p:cNvPr id="37" name="Rectangle 11"/>
          <p:cNvSpPr>
            <a:spLocks noChangeArrowheads="1"/>
          </p:cNvSpPr>
          <p:nvPr/>
        </p:nvSpPr>
        <p:spPr bwMode="auto">
          <a:xfrm>
            <a:off x="342901" y="10616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MY" sz="1350"/>
          </a:p>
        </p:txBody>
      </p:sp>
      <p:graphicFrame>
        <p:nvGraphicFramePr>
          <p:cNvPr id="38" name="Object 37"/>
          <p:cNvGraphicFramePr>
            <a:graphicFrameLocks noChangeAspect="1"/>
          </p:cNvGraphicFramePr>
          <p:nvPr>
            <p:extLst>
              <p:ext uri="{D42A27DB-BD31-4B8C-83A1-F6EECF244321}">
                <p14:modId xmlns:p14="http://schemas.microsoft.com/office/powerpoint/2010/main" val="2351239137"/>
              </p:ext>
            </p:extLst>
          </p:nvPr>
        </p:nvGraphicFramePr>
        <p:xfrm>
          <a:off x="6618501" y="4436643"/>
          <a:ext cx="1893094" cy="328613"/>
        </p:xfrm>
        <a:graphic>
          <a:graphicData uri="http://schemas.openxmlformats.org/presentationml/2006/ole">
            <mc:AlternateContent xmlns:mc="http://schemas.openxmlformats.org/markup-compatibility/2006">
              <mc:Choice xmlns:v="urn:schemas-microsoft-com:vml" Requires="v">
                <p:oleObj name="Equation" r:id="rId8" imgW="2527300" imgH="431800" progId="Equation.3">
                  <p:embed/>
                </p:oleObj>
              </mc:Choice>
              <mc:Fallback>
                <p:oleObj name="Equation" r:id="rId8" imgW="2527300" imgH="431800" progId="Equation.3">
                  <p:embed/>
                  <p:pic>
                    <p:nvPicPr>
                      <p:cNvPr id="38"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8501" y="4436643"/>
                        <a:ext cx="1893094" cy="328613"/>
                      </a:xfrm>
                      <a:prstGeom prst="rect">
                        <a:avLst/>
                      </a:prstGeom>
                      <a:solidFill>
                        <a:schemeClr val="bg1"/>
                      </a:solidFill>
                    </p:spPr>
                  </p:pic>
                </p:oleObj>
              </mc:Fallback>
            </mc:AlternateContent>
          </a:graphicData>
        </a:graphic>
      </p:graphicFrame>
      <p:sp>
        <p:nvSpPr>
          <p:cNvPr id="39" name="Rectangle 12"/>
          <p:cNvSpPr>
            <a:spLocks noChangeArrowheads="1"/>
          </p:cNvSpPr>
          <p:nvPr/>
        </p:nvSpPr>
        <p:spPr bwMode="auto">
          <a:xfrm>
            <a:off x="342901" y="139026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MY" sz="1350"/>
          </a:p>
        </p:txBody>
      </p:sp>
    </p:spTree>
    <p:extLst>
      <p:ext uri="{BB962C8B-B14F-4D97-AF65-F5344CB8AC3E}">
        <p14:creationId xmlns:p14="http://schemas.microsoft.com/office/powerpoint/2010/main" val="12809089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3980" y="702828"/>
            <a:ext cx="6394361" cy="400110"/>
          </a:xfrm>
          <a:prstGeom prst="rect">
            <a:avLst/>
          </a:prstGeom>
          <a:noFill/>
        </p:spPr>
        <p:txBody>
          <a:bodyPr wrap="square" rtlCol="0">
            <a:spAutoFit/>
          </a:bodyPr>
          <a:lstStyle/>
          <a:p>
            <a:r>
              <a:rPr lang="en-MY" sz="2000" b="1" dirty="0"/>
              <a:t>Characteristics of a Grouped Frequency Distribution</a:t>
            </a:r>
          </a:p>
        </p:txBody>
      </p:sp>
      <p:graphicFrame>
        <p:nvGraphicFramePr>
          <p:cNvPr id="8" name="Table 7"/>
          <p:cNvGraphicFramePr>
            <a:graphicFrameLocks noGrp="1"/>
          </p:cNvGraphicFramePr>
          <p:nvPr/>
        </p:nvGraphicFramePr>
        <p:xfrm>
          <a:off x="453981" y="1726857"/>
          <a:ext cx="6814246" cy="1294045"/>
        </p:xfrm>
        <a:graphic>
          <a:graphicData uri="http://schemas.openxmlformats.org/drawingml/2006/table">
            <a:tbl>
              <a:tblPr firstRow="1" firstCol="1" bandRow="1"/>
              <a:tblGrid>
                <a:gridCol w="1362554">
                  <a:extLst>
                    <a:ext uri="{9D8B030D-6E8A-4147-A177-3AD203B41FA5}">
                      <a16:colId xmlns:a16="http://schemas.microsoft.com/office/drawing/2014/main" val="20000"/>
                    </a:ext>
                  </a:extLst>
                </a:gridCol>
                <a:gridCol w="1362554">
                  <a:extLst>
                    <a:ext uri="{9D8B030D-6E8A-4147-A177-3AD203B41FA5}">
                      <a16:colId xmlns:a16="http://schemas.microsoft.com/office/drawing/2014/main" val="20001"/>
                    </a:ext>
                  </a:extLst>
                </a:gridCol>
                <a:gridCol w="1362554">
                  <a:extLst>
                    <a:ext uri="{9D8B030D-6E8A-4147-A177-3AD203B41FA5}">
                      <a16:colId xmlns:a16="http://schemas.microsoft.com/office/drawing/2014/main" val="20002"/>
                    </a:ext>
                  </a:extLst>
                </a:gridCol>
                <a:gridCol w="1363292">
                  <a:extLst>
                    <a:ext uri="{9D8B030D-6E8A-4147-A177-3AD203B41FA5}">
                      <a16:colId xmlns:a16="http://schemas.microsoft.com/office/drawing/2014/main" val="20003"/>
                    </a:ext>
                  </a:extLst>
                </a:gridCol>
                <a:gridCol w="1363292">
                  <a:extLst>
                    <a:ext uri="{9D8B030D-6E8A-4147-A177-3AD203B41FA5}">
                      <a16:colId xmlns:a16="http://schemas.microsoft.com/office/drawing/2014/main" val="20004"/>
                    </a:ext>
                  </a:extLst>
                </a:gridCol>
              </a:tblGrid>
              <a:tr h="258809">
                <a:tc>
                  <a:txBody>
                    <a:bodyPr/>
                    <a:lstStyle/>
                    <a:p>
                      <a:pPr algn="ctr">
                        <a:lnSpc>
                          <a:spcPct val="115000"/>
                        </a:lnSpc>
                        <a:spcAft>
                          <a:spcPts val="0"/>
                        </a:spcAft>
                      </a:pPr>
                      <a:r>
                        <a:rPr lang="en-MY" sz="1200" b="1" dirty="0">
                          <a:effectLst/>
                          <a:latin typeface="Calibri"/>
                          <a:ea typeface="Calibri"/>
                          <a:cs typeface="Times New Roman"/>
                        </a:rPr>
                        <a:t>Class Interval</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a:effectLst/>
                          <a:latin typeface="Calibri"/>
                          <a:ea typeface="Calibri"/>
                          <a:cs typeface="Times New Roman"/>
                        </a:rPr>
                        <a:t>Class Frequencies</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a:effectLst/>
                          <a:latin typeface="Calibri"/>
                          <a:ea typeface="Calibri"/>
                          <a:cs typeface="Times New Roman"/>
                        </a:rPr>
                        <a:t>Class Boundaries</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dirty="0">
                          <a:effectLst/>
                          <a:latin typeface="Calibri"/>
                          <a:ea typeface="Calibri"/>
                          <a:cs typeface="Times New Roman"/>
                        </a:rPr>
                        <a:t>Class Width</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a:effectLst/>
                          <a:latin typeface="Calibri"/>
                          <a:ea typeface="Calibri"/>
                          <a:cs typeface="Times New Roman"/>
                        </a:rPr>
                        <a:t>Class Midpoint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8809">
                <a:tc>
                  <a:txBody>
                    <a:bodyPr/>
                    <a:lstStyle/>
                    <a:p>
                      <a:pPr algn="ctr">
                        <a:lnSpc>
                          <a:spcPct val="115000"/>
                        </a:lnSpc>
                        <a:spcAft>
                          <a:spcPts val="0"/>
                        </a:spcAft>
                      </a:pPr>
                      <a:r>
                        <a:rPr lang="en-MY" sz="1200" b="1" dirty="0">
                          <a:effectLst/>
                          <a:latin typeface="Calibri"/>
                          <a:ea typeface="Calibri"/>
                          <a:cs typeface="Times New Roman"/>
                        </a:rPr>
                        <a:t>3    less than   7</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en-MY" sz="1200" b="1">
                          <a:effectLst/>
                          <a:latin typeface="Calibri"/>
                          <a:ea typeface="Calibri"/>
                          <a:cs typeface="Times New Roman"/>
                        </a:rPr>
                        <a:t>4</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en-MY" sz="1200" b="1" dirty="0">
                          <a:effectLst/>
                          <a:latin typeface="Calibri"/>
                          <a:ea typeface="Calibri"/>
                          <a:cs typeface="Times New Roman"/>
                        </a:rPr>
                        <a:t>3   –   7</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en-MY" sz="1200" b="1">
                          <a:effectLst/>
                          <a:latin typeface="Calibri"/>
                          <a:ea typeface="Calibri"/>
                          <a:cs typeface="Times New Roman"/>
                        </a:rPr>
                        <a:t>4</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0"/>
                        </a:spcAft>
                      </a:pPr>
                      <a:r>
                        <a:rPr lang="en-MY" sz="1200" b="1">
                          <a:effectLst/>
                          <a:latin typeface="Calibri"/>
                          <a:ea typeface="Calibri"/>
                          <a:cs typeface="Times New Roman"/>
                        </a:rPr>
                        <a:t>5</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58809">
                <a:tc>
                  <a:txBody>
                    <a:bodyPr/>
                    <a:lstStyle/>
                    <a:p>
                      <a:pPr algn="ctr">
                        <a:lnSpc>
                          <a:spcPct val="115000"/>
                        </a:lnSpc>
                        <a:spcAft>
                          <a:spcPts val="0"/>
                        </a:spcAft>
                      </a:pPr>
                      <a:r>
                        <a:rPr lang="en-MY" sz="1200" b="1" dirty="0">
                          <a:effectLst/>
                          <a:latin typeface="Calibri"/>
                          <a:ea typeface="Calibri"/>
                          <a:cs typeface="Times New Roman"/>
                        </a:rPr>
                        <a:t>  7    less than   11</a:t>
                      </a:r>
                    </a:p>
                  </a:txBody>
                  <a:tcPr marL="51435" marR="51435" marT="0" marB="0">
                    <a:lnL>
                      <a:noFill/>
                    </a:lnL>
                    <a:lnR>
                      <a:noFill/>
                    </a:lnR>
                    <a:lnT>
                      <a:noFill/>
                    </a:lnT>
                    <a:lnB>
                      <a:noFill/>
                    </a:lnB>
                  </a:tcPr>
                </a:tc>
                <a:tc>
                  <a:txBody>
                    <a:bodyPr/>
                    <a:lstStyle/>
                    <a:p>
                      <a:pPr algn="ctr">
                        <a:lnSpc>
                          <a:spcPct val="115000"/>
                        </a:lnSpc>
                        <a:spcAft>
                          <a:spcPts val="0"/>
                        </a:spcAft>
                      </a:pPr>
                      <a:r>
                        <a:rPr lang="en-MY" sz="1200" b="1">
                          <a:effectLst/>
                          <a:latin typeface="Calibri"/>
                          <a:ea typeface="Calibri"/>
                          <a:cs typeface="Times New Roman"/>
                        </a:rPr>
                        <a:t>6</a:t>
                      </a:r>
                    </a:p>
                  </a:txBody>
                  <a:tcPr marL="51435" marR="51435" marT="0" marB="0">
                    <a:lnL>
                      <a:noFill/>
                    </a:lnL>
                    <a:lnR>
                      <a:noFill/>
                    </a:lnR>
                    <a:lnT>
                      <a:noFill/>
                    </a:lnT>
                    <a:lnB>
                      <a:noFill/>
                    </a:lnB>
                  </a:tcPr>
                </a:tc>
                <a:tc>
                  <a:txBody>
                    <a:bodyPr/>
                    <a:lstStyle/>
                    <a:p>
                      <a:pPr algn="ctr">
                        <a:lnSpc>
                          <a:spcPct val="115000"/>
                        </a:lnSpc>
                        <a:spcAft>
                          <a:spcPts val="0"/>
                        </a:spcAft>
                      </a:pPr>
                      <a:r>
                        <a:rPr lang="en-MY" sz="1200" b="1" dirty="0">
                          <a:effectLst/>
                          <a:latin typeface="Calibri"/>
                          <a:ea typeface="Calibri"/>
                          <a:cs typeface="Times New Roman"/>
                        </a:rPr>
                        <a:t>  7   –   11</a:t>
                      </a:r>
                    </a:p>
                  </a:txBody>
                  <a:tcPr marL="51435" marR="51435" marT="0" marB="0">
                    <a:lnL>
                      <a:noFill/>
                    </a:lnL>
                    <a:lnR>
                      <a:noFill/>
                    </a:lnR>
                    <a:lnT>
                      <a:noFill/>
                    </a:lnT>
                    <a:lnB>
                      <a:noFill/>
                    </a:lnB>
                  </a:tcPr>
                </a:tc>
                <a:tc>
                  <a:txBody>
                    <a:bodyPr/>
                    <a:lstStyle/>
                    <a:p>
                      <a:pPr algn="ctr">
                        <a:lnSpc>
                          <a:spcPct val="115000"/>
                        </a:lnSpc>
                        <a:spcAft>
                          <a:spcPts val="0"/>
                        </a:spcAft>
                      </a:pPr>
                      <a:r>
                        <a:rPr lang="en-MY" sz="1200" b="1">
                          <a:effectLst/>
                          <a:latin typeface="Calibri"/>
                          <a:ea typeface="Calibri"/>
                          <a:cs typeface="Times New Roman"/>
                        </a:rPr>
                        <a:t>4</a:t>
                      </a:r>
                    </a:p>
                  </a:txBody>
                  <a:tcPr marL="51435" marR="51435" marT="0" marB="0">
                    <a:lnL>
                      <a:noFill/>
                    </a:lnL>
                    <a:lnR>
                      <a:noFill/>
                    </a:lnR>
                    <a:lnT>
                      <a:noFill/>
                    </a:lnT>
                    <a:lnB>
                      <a:noFill/>
                    </a:lnB>
                  </a:tcPr>
                </a:tc>
                <a:tc>
                  <a:txBody>
                    <a:bodyPr/>
                    <a:lstStyle/>
                    <a:p>
                      <a:pPr algn="ctr">
                        <a:lnSpc>
                          <a:spcPct val="115000"/>
                        </a:lnSpc>
                        <a:spcAft>
                          <a:spcPts val="0"/>
                        </a:spcAft>
                      </a:pPr>
                      <a:r>
                        <a:rPr lang="en-MY" sz="1200" b="1" dirty="0">
                          <a:effectLst/>
                          <a:latin typeface="Calibri"/>
                          <a:ea typeface="Calibri"/>
                          <a:cs typeface="Times New Roman"/>
                        </a:rPr>
                        <a:t>9</a:t>
                      </a:r>
                    </a:p>
                  </a:txBody>
                  <a:tcPr marL="51435" marR="51435" marT="0" marB="0">
                    <a:lnL>
                      <a:noFill/>
                    </a:lnL>
                    <a:lnR>
                      <a:noFill/>
                    </a:lnR>
                    <a:lnT>
                      <a:noFill/>
                    </a:lnT>
                    <a:lnB>
                      <a:noFill/>
                    </a:lnB>
                  </a:tcPr>
                </a:tc>
                <a:extLst>
                  <a:ext uri="{0D108BD9-81ED-4DB2-BD59-A6C34878D82A}">
                    <a16:rowId xmlns:a16="http://schemas.microsoft.com/office/drawing/2014/main" val="10002"/>
                  </a:ext>
                </a:extLst>
              </a:tr>
              <a:tr h="258809">
                <a:tc>
                  <a:txBody>
                    <a:bodyPr/>
                    <a:lstStyle/>
                    <a:p>
                      <a:pPr algn="ctr">
                        <a:lnSpc>
                          <a:spcPct val="115000"/>
                        </a:lnSpc>
                        <a:spcAft>
                          <a:spcPts val="0"/>
                        </a:spcAft>
                      </a:pPr>
                      <a:r>
                        <a:rPr lang="en-MY" sz="1200" b="1" dirty="0">
                          <a:effectLst/>
                          <a:latin typeface="Calibri"/>
                          <a:ea typeface="Calibri"/>
                          <a:cs typeface="Times New Roman"/>
                        </a:rPr>
                        <a:t>11   less than   17</a:t>
                      </a:r>
                    </a:p>
                  </a:txBody>
                  <a:tcPr marL="51435" marR="51435" marT="0" marB="0">
                    <a:lnL>
                      <a:noFill/>
                    </a:lnL>
                    <a:lnR>
                      <a:noFill/>
                    </a:lnR>
                    <a:lnT>
                      <a:noFill/>
                    </a:lnT>
                    <a:lnB>
                      <a:noFill/>
                    </a:lnB>
                  </a:tcPr>
                </a:tc>
                <a:tc>
                  <a:txBody>
                    <a:bodyPr/>
                    <a:lstStyle/>
                    <a:p>
                      <a:pPr algn="ctr">
                        <a:lnSpc>
                          <a:spcPct val="115000"/>
                        </a:lnSpc>
                        <a:spcAft>
                          <a:spcPts val="0"/>
                        </a:spcAft>
                      </a:pPr>
                      <a:r>
                        <a:rPr lang="en-MY" sz="1200" b="1" dirty="0">
                          <a:effectLst/>
                          <a:latin typeface="Calibri"/>
                          <a:ea typeface="Calibri"/>
                          <a:cs typeface="Times New Roman"/>
                        </a:rPr>
                        <a:t>9</a:t>
                      </a:r>
                    </a:p>
                  </a:txBody>
                  <a:tcPr marL="51435" marR="51435" marT="0" marB="0">
                    <a:lnL>
                      <a:noFill/>
                    </a:lnL>
                    <a:lnR>
                      <a:noFill/>
                    </a:lnR>
                    <a:lnT>
                      <a:noFill/>
                    </a:lnT>
                    <a:lnB>
                      <a:noFill/>
                    </a:lnB>
                  </a:tcPr>
                </a:tc>
                <a:tc>
                  <a:txBody>
                    <a:bodyPr/>
                    <a:lstStyle/>
                    <a:p>
                      <a:pPr algn="ctr">
                        <a:lnSpc>
                          <a:spcPct val="115000"/>
                        </a:lnSpc>
                        <a:spcAft>
                          <a:spcPts val="0"/>
                        </a:spcAft>
                      </a:pPr>
                      <a:r>
                        <a:rPr lang="en-MY" sz="1200" b="1" dirty="0">
                          <a:effectLst/>
                          <a:latin typeface="Calibri"/>
                          <a:ea typeface="Calibri"/>
                          <a:cs typeface="Times New Roman"/>
                        </a:rPr>
                        <a:t>11   –   17</a:t>
                      </a:r>
                    </a:p>
                  </a:txBody>
                  <a:tcPr marL="51435" marR="51435" marT="0" marB="0">
                    <a:lnL>
                      <a:noFill/>
                    </a:lnL>
                    <a:lnR>
                      <a:noFill/>
                    </a:lnR>
                    <a:lnT>
                      <a:noFill/>
                    </a:lnT>
                    <a:lnB>
                      <a:noFill/>
                    </a:lnB>
                  </a:tcPr>
                </a:tc>
                <a:tc>
                  <a:txBody>
                    <a:bodyPr/>
                    <a:lstStyle/>
                    <a:p>
                      <a:pPr algn="ctr">
                        <a:lnSpc>
                          <a:spcPct val="115000"/>
                        </a:lnSpc>
                        <a:spcAft>
                          <a:spcPts val="0"/>
                        </a:spcAft>
                      </a:pPr>
                      <a:r>
                        <a:rPr lang="en-MY" sz="1200" b="1">
                          <a:effectLst/>
                          <a:latin typeface="Calibri"/>
                          <a:ea typeface="Calibri"/>
                          <a:cs typeface="Times New Roman"/>
                        </a:rPr>
                        <a:t>6</a:t>
                      </a:r>
                    </a:p>
                  </a:txBody>
                  <a:tcPr marL="51435" marR="51435" marT="0" marB="0">
                    <a:lnL>
                      <a:noFill/>
                    </a:lnL>
                    <a:lnR>
                      <a:noFill/>
                    </a:lnR>
                    <a:lnT>
                      <a:noFill/>
                    </a:lnT>
                    <a:lnB>
                      <a:noFill/>
                    </a:lnB>
                  </a:tcPr>
                </a:tc>
                <a:tc>
                  <a:txBody>
                    <a:bodyPr/>
                    <a:lstStyle/>
                    <a:p>
                      <a:pPr algn="ctr">
                        <a:lnSpc>
                          <a:spcPct val="115000"/>
                        </a:lnSpc>
                        <a:spcAft>
                          <a:spcPts val="0"/>
                        </a:spcAft>
                      </a:pPr>
                      <a:r>
                        <a:rPr lang="en-MY" sz="1200" b="1" dirty="0">
                          <a:effectLst/>
                          <a:latin typeface="Calibri"/>
                          <a:ea typeface="Calibri"/>
                          <a:cs typeface="Times New Roman"/>
                        </a:rPr>
                        <a:t>14</a:t>
                      </a:r>
                    </a:p>
                  </a:txBody>
                  <a:tcPr marL="51435" marR="51435" marT="0" marB="0">
                    <a:lnL>
                      <a:noFill/>
                    </a:lnL>
                    <a:lnR>
                      <a:noFill/>
                    </a:lnR>
                    <a:lnT>
                      <a:noFill/>
                    </a:lnT>
                    <a:lnB>
                      <a:noFill/>
                    </a:lnB>
                  </a:tcPr>
                </a:tc>
                <a:extLst>
                  <a:ext uri="{0D108BD9-81ED-4DB2-BD59-A6C34878D82A}">
                    <a16:rowId xmlns:a16="http://schemas.microsoft.com/office/drawing/2014/main" val="10003"/>
                  </a:ext>
                </a:extLst>
              </a:tr>
              <a:tr h="258809">
                <a:tc>
                  <a:txBody>
                    <a:bodyPr/>
                    <a:lstStyle/>
                    <a:p>
                      <a:pPr algn="ctr">
                        <a:lnSpc>
                          <a:spcPct val="115000"/>
                        </a:lnSpc>
                        <a:spcAft>
                          <a:spcPts val="0"/>
                        </a:spcAft>
                      </a:pPr>
                      <a:r>
                        <a:rPr lang="en-MY" sz="1200" b="1" dirty="0">
                          <a:effectLst/>
                          <a:latin typeface="Calibri"/>
                          <a:ea typeface="Calibri"/>
                          <a:cs typeface="Times New Roman"/>
                        </a:rPr>
                        <a:t>17   less than   22</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a:effectLst/>
                          <a:latin typeface="Calibri"/>
                          <a:ea typeface="Calibri"/>
                          <a:cs typeface="Times New Roman"/>
                        </a:rPr>
                        <a:t>3</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dirty="0">
                          <a:effectLst/>
                          <a:latin typeface="Calibri"/>
                          <a:ea typeface="Calibri"/>
                          <a:cs typeface="Times New Roman"/>
                        </a:rPr>
                        <a:t>17   -   22</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a:effectLst/>
                          <a:latin typeface="Calibri"/>
                          <a:ea typeface="Calibri"/>
                          <a:cs typeface="Times New Roman"/>
                        </a:rPr>
                        <a:t>5</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MY" sz="1200" b="1" dirty="0">
                          <a:effectLst/>
                          <a:latin typeface="Calibri"/>
                          <a:ea typeface="Calibri"/>
                          <a:cs typeface="Times New Roman"/>
                        </a:rPr>
                        <a:t>19</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 name="TextBox 9"/>
          <p:cNvSpPr txBox="1"/>
          <p:nvPr/>
        </p:nvSpPr>
        <p:spPr>
          <a:xfrm>
            <a:off x="7447210" y="2166014"/>
            <a:ext cx="898301" cy="300082"/>
          </a:xfrm>
          <a:prstGeom prst="rect">
            <a:avLst/>
          </a:prstGeom>
          <a:solidFill>
            <a:srgbClr val="FFFF00"/>
          </a:solidFill>
          <a:ln>
            <a:solidFill>
              <a:schemeClr val="tx1"/>
            </a:solidFill>
          </a:ln>
        </p:spPr>
        <p:txBody>
          <a:bodyPr wrap="square" rtlCol="0">
            <a:spAutoFit/>
          </a:bodyPr>
          <a:lstStyle/>
          <a:p>
            <a:pPr algn="ctr"/>
            <a:r>
              <a:rPr lang="en-MY" sz="1350" dirty="0"/>
              <a:t>TABLE 2</a:t>
            </a:r>
          </a:p>
        </p:txBody>
      </p:sp>
      <p:sp>
        <p:nvSpPr>
          <p:cNvPr id="2" name="TextBox 1"/>
          <p:cNvSpPr txBox="1"/>
          <p:nvPr/>
        </p:nvSpPr>
        <p:spPr>
          <a:xfrm>
            <a:off x="453980" y="3707596"/>
            <a:ext cx="3380705" cy="507831"/>
          </a:xfrm>
          <a:prstGeom prst="rect">
            <a:avLst/>
          </a:prstGeom>
          <a:noFill/>
          <a:ln>
            <a:solidFill>
              <a:schemeClr val="tx1"/>
            </a:solidFill>
          </a:ln>
        </p:spPr>
        <p:txBody>
          <a:bodyPr wrap="square" rtlCol="0">
            <a:spAutoFit/>
          </a:bodyPr>
          <a:lstStyle/>
          <a:p>
            <a:r>
              <a:rPr lang="en-MY" sz="1350" dirty="0"/>
              <a:t>Lower class boundary = Lower class limit</a:t>
            </a:r>
          </a:p>
          <a:p>
            <a:r>
              <a:rPr lang="en-MY" sz="1350" dirty="0"/>
              <a:t>Upper class boundary = Upper class limit</a:t>
            </a:r>
          </a:p>
        </p:txBody>
      </p:sp>
      <p:sp>
        <p:nvSpPr>
          <p:cNvPr id="11" name="Rectangle 10"/>
          <p:cNvSpPr/>
          <p:nvPr/>
        </p:nvSpPr>
        <p:spPr>
          <a:xfrm>
            <a:off x="569891" y="1993863"/>
            <a:ext cx="202842" cy="988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350"/>
          </a:p>
        </p:txBody>
      </p:sp>
      <p:sp>
        <p:nvSpPr>
          <p:cNvPr id="12" name="Rectangle 11"/>
          <p:cNvSpPr/>
          <p:nvPr/>
        </p:nvSpPr>
        <p:spPr>
          <a:xfrm>
            <a:off x="1485901" y="1993862"/>
            <a:ext cx="202842" cy="988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350"/>
          </a:p>
        </p:txBody>
      </p:sp>
      <p:cxnSp>
        <p:nvCxnSpPr>
          <p:cNvPr id="5" name="Straight Arrow Connector 4"/>
          <p:cNvCxnSpPr>
            <a:stCxn id="11" idx="2"/>
          </p:cNvCxnSpPr>
          <p:nvPr/>
        </p:nvCxnSpPr>
        <p:spPr>
          <a:xfrm>
            <a:off x="671312" y="2982264"/>
            <a:ext cx="0" cy="231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00201" y="2982264"/>
            <a:ext cx="0" cy="231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7232" y="3214084"/>
            <a:ext cx="845318" cy="369332"/>
          </a:xfrm>
          <a:prstGeom prst="rect">
            <a:avLst/>
          </a:prstGeom>
          <a:solidFill>
            <a:schemeClr val="accent4">
              <a:lumMod val="60000"/>
              <a:lumOff val="40000"/>
            </a:schemeClr>
          </a:solidFill>
          <a:ln>
            <a:solidFill>
              <a:schemeClr val="tx1"/>
            </a:solidFill>
          </a:ln>
        </p:spPr>
        <p:txBody>
          <a:bodyPr wrap="square" rtlCol="0">
            <a:spAutoFit/>
          </a:bodyPr>
          <a:lstStyle/>
          <a:p>
            <a:r>
              <a:rPr lang="en-MY" sz="900" b="1" dirty="0"/>
              <a:t>Lower class limit</a:t>
            </a:r>
          </a:p>
        </p:txBody>
      </p:sp>
      <p:sp>
        <p:nvSpPr>
          <p:cNvPr id="15" name="TextBox 14"/>
          <p:cNvSpPr txBox="1"/>
          <p:nvPr/>
        </p:nvSpPr>
        <p:spPr>
          <a:xfrm>
            <a:off x="1152660" y="3216460"/>
            <a:ext cx="1072166" cy="369332"/>
          </a:xfrm>
          <a:prstGeom prst="rect">
            <a:avLst/>
          </a:prstGeom>
          <a:solidFill>
            <a:schemeClr val="accent4">
              <a:lumMod val="60000"/>
              <a:lumOff val="40000"/>
            </a:schemeClr>
          </a:solidFill>
          <a:ln>
            <a:solidFill>
              <a:schemeClr val="tx1"/>
            </a:solidFill>
          </a:ln>
        </p:spPr>
        <p:txBody>
          <a:bodyPr wrap="square" rtlCol="0">
            <a:spAutoFit/>
          </a:bodyPr>
          <a:lstStyle/>
          <a:p>
            <a:r>
              <a:rPr lang="en-MY" sz="900" b="1" dirty="0"/>
              <a:t>Upper class limit</a:t>
            </a:r>
          </a:p>
        </p:txBody>
      </p:sp>
      <p:sp>
        <p:nvSpPr>
          <p:cNvPr id="16" name="Rectangle 15"/>
          <p:cNvSpPr/>
          <p:nvPr/>
        </p:nvSpPr>
        <p:spPr>
          <a:xfrm>
            <a:off x="3966693" y="1993863"/>
            <a:ext cx="202842" cy="988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350"/>
          </a:p>
        </p:txBody>
      </p:sp>
      <p:sp>
        <p:nvSpPr>
          <p:cNvPr id="17" name="Rectangle 16"/>
          <p:cNvSpPr/>
          <p:nvPr/>
        </p:nvSpPr>
        <p:spPr>
          <a:xfrm>
            <a:off x="3549740" y="1993863"/>
            <a:ext cx="202842" cy="988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350"/>
          </a:p>
        </p:txBody>
      </p:sp>
      <p:cxnSp>
        <p:nvCxnSpPr>
          <p:cNvPr id="18" name="Straight Arrow Connector 17"/>
          <p:cNvCxnSpPr/>
          <p:nvPr/>
        </p:nvCxnSpPr>
        <p:spPr>
          <a:xfrm>
            <a:off x="4068114" y="2988703"/>
            <a:ext cx="0" cy="231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52771" y="2988703"/>
            <a:ext cx="0" cy="231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030560" y="3220523"/>
            <a:ext cx="804125" cy="369332"/>
          </a:xfrm>
          <a:prstGeom prst="rect">
            <a:avLst/>
          </a:prstGeom>
          <a:solidFill>
            <a:srgbClr val="FFFF00"/>
          </a:solidFill>
          <a:ln>
            <a:solidFill>
              <a:schemeClr val="tx1"/>
            </a:solidFill>
          </a:ln>
        </p:spPr>
        <p:txBody>
          <a:bodyPr wrap="square" rtlCol="0">
            <a:spAutoFit/>
          </a:bodyPr>
          <a:lstStyle/>
          <a:p>
            <a:r>
              <a:rPr lang="en-MY" sz="900" b="1" dirty="0"/>
              <a:t>Lower class boundary</a:t>
            </a:r>
          </a:p>
        </p:txBody>
      </p:sp>
      <p:sp>
        <p:nvSpPr>
          <p:cNvPr id="21" name="TextBox 20"/>
          <p:cNvSpPr txBox="1"/>
          <p:nvPr/>
        </p:nvSpPr>
        <p:spPr>
          <a:xfrm>
            <a:off x="3966693" y="3218147"/>
            <a:ext cx="804125" cy="369332"/>
          </a:xfrm>
          <a:prstGeom prst="rect">
            <a:avLst/>
          </a:prstGeom>
          <a:solidFill>
            <a:srgbClr val="FFFF00"/>
          </a:solidFill>
          <a:ln>
            <a:solidFill>
              <a:schemeClr val="tx1"/>
            </a:solidFill>
          </a:ln>
        </p:spPr>
        <p:txBody>
          <a:bodyPr wrap="square" rtlCol="0">
            <a:spAutoFit/>
          </a:bodyPr>
          <a:lstStyle/>
          <a:p>
            <a:r>
              <a:rPr lang="en-MY" sz="900" b="1" dirty="0"/>
              <a:t>Upper class boundary</a:t>
            </a:r>
          </a:p>
        </p:txBody>
      </p:sp>
      <p:sp>
        <p:nvSpPr>
          <p:cNvPr id="6" name="TextBox 5"/>
          <p:cNvSpPr txBox="1"/>
          <p:nvPr/>
        </p:nvSpPr>
        <p:spPr>
          <a:xfrm>
            <a:off x="453980" y="4450456"/>
            <a:ext cx="4027868" cy="507831"/>
          </a:xfrm>
          <a:prstGeom prst="rect">
            <a:avLst/>
          </a:prstGeom>
          <a:noFill/>
          <a:ln>
            <a:solidFill>
              <a:schemeClr val="tx1"/>
            </a:solidFill>
          </a:ln>
        </p:spPr>
        <p:txBody>
          <a:bodyPr wrap="square" rtlCol="0">
            <a:spAutoFit/>
          </a:bodyPr>
          <a:lstStyle/>
          <a:p>
            <a:r>
              <a:rPr lang="en-MY" sz="1350" dirty="0"/>
              <a:t>Class width and class midpoint can be obtained by using the same method as in Table 1</a:t>
            </a:r>
          </a:p>
        </p:txBody>
      </p:sp>
    </p:spTree>
    <p:extLst>
      <p:ext uri="{BB962C8B-B14F-4D97-AF65-F5344CB8AC3E}">
        <p14:creationId xmlns:p14="http://schemas.microsoft.com/office/powerpoint/2010/main" val="43416974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57200"/>
            <a:ext cx="6172200" cy="914400"/>
          </a:xfrm>
          <a:ln>
            <a:solidFill>
              <a:srgbClr val="FF0000"/>
            </a:solidFill>
          </a:ln>
        </p:spPr>
        <p:style>
          <a:lnRef idx="1">
            <a:schemeClr val="accent1"/>
          </a:lnRef>
          <a:fillRef idx="2">
            <a:schemeClr val="accent1"/>
          </a:fillRef>
          <a:effectRef idx="1">
            <a:schemeClr val="accent1"/>
          </a:effectRef>
          <a:fontRef idx="minor">
            <a:schemeClr val="dk1"/>
          </a:fontRef>
        </p:style>
        <p:txBody>
          <a:bodyPr>
            <a:normAutofit/>
          </a:bodyPr>
          <a:lstStyle/>
          <a:p>
            <a:pPr algn="ctr"/>
            <a:r>
              <a:rPr lang="en-US" sz="4400" dirty="0">
                <a:solidFill>
                  <a:schemeClr val="tx1"/>
                </a:solidFill>
                <a:latin typeface="+mn-lt"/>
              </a:rPr>
              <a:t>1.1 Why study statistics</a:t>
            </a:r>
          </a:p>
        </p:txBody>
      </p:sp>
      <p:sp>
        <p:nvSpPr>
          <p:cNvPr id="3" name="Subtitle 2"/>
          <p:cNvSpPr>
            <a:spLocks noGrp="1"/>
          </p:cNvSpPr>
          <p:nvPr>
            <p:ph type="subTitle" idx="4294967295"/>
          </p:nvPr>
        </p:nvSpPr>
        <p:spPr>
          <a:xfrm>
            <a:off x="838200" y="1828800"/>
            <a:ext cx="7543800" cy="2743200"/>
          </a:xfrm>
        </p:spPr>
        <p:txBody>
          <a:bodyPr>
            <a:normAutofit/>
          </a:bodyPr>
          <a:lstStyle/>
          <a:p>
            <a:pPr marL="514350" indent="-514350">
              <a:buFont typeface="+mj-lt"/>
              <a:buAutoNum type="arabicPeriod"/>
            </a:pPr>
            <a:r>
              <a:rPr lang="en-US" sz="3600" dirty="0"/>
              <a:t>Data are everywhere</a:t>
            </a:r>
          </a:p>
          <a:p>
            <a:pPr marL="0" indent="0">
              <a:buNone/>
            </a:pPr>
            <a:r>
              <a:rPr lang="en-US" sz="3600" dirty="0" err="1"/>
              <a:t>E.g</a:t>
            </a:r>
            <a:r>
              <a:rPr lang="en-US" sz="3600" dirty="0"/>
              <a:t> : </a:t>
            </a:r>
            <a:r>
              <a:rPr lang="en-US" sz="3600" dirty="0" err="1"/>
              <a:t>Business,medical</a:t>
            </a:r>
            <a:r>
              <a:rPr lang="en-US" sz="3600" dirty="0"/>
              <a:t>..</a:t>
            </a:r>
          </a:p>
          <a:p>
            <a:pPr marL="514350" indent="-514350">
              <a:buFont typeface="+mj-lt"/>
              <a:buAutoNum type="arabicPeriod"/>
            </a:pPr>
            <a:r>
              <a:rPr lang="sk-SK" sz="3600" dirty="0"/>
              <a:t>Statistical techniques are used to make many </a:t>
            </a:r>
            <a:r>
              <a:rPr lang="en-US" sz="3600" dirty="0"/>
              <a:t>  </a:t>
            </a:r>
            <a:r>
              <a:rPr lang="sk-SK" sz="3600" dirty="0"/>
              <a:t>decisions that affect our lives</a:t>
            </a:r>
            <a:endParaRPr lang="en-US" sz="3600" dirty="0"/>
          </a:p>
        </p:txBody>
      </p:sp>
      <p:pic>
        <p:nvPicPr>
          <p:cNvPr id="2050" name="Picture 2" descr="F:\download_(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5105400"/>
            <a:ext cx="14478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e7en\Downloads\cvy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4495800"/>
            <a:ext cx="3198236"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589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124" y="533400"/>
            <a:ext cx="7873821" cy="707886"/>
          </a:xfrm>
          <a:prstGeom prst="rect">
            <a:avLst/>
          </a:prstGeom>
          <a:noFill/>
        </p:spPr>
        <p:txBody>
          <a:bodyPr wrap="square" rtlCol="0">
            <a:spAutoFit/>
          </a:bodyPr>
          <a:lstStyle/>
          <a:p>
            <a:r>
              <a:rPr lang="en-MY" sz="2000" b="1" dirty="0"/>
              <a:t>PROCEDURE FOR CONSTRUCTING A GROUPED FREQUENCY  DISTRIBUTION</a:t>
            </a:r>
          </a:p>
        </p:txBody>
      </p:sp>
      <p:sp>
        <p:nvSpPr>
          <p:cNvPr id="3" name="TextBox 2"/>
          <p:cNvSpPr txBox="1"/>
          <p:nvPr/>
        </p:nvSpPr>
        <p:spPr>
          <a:xfrm>
            <a:off x="838200" y="1655852"/>
            <a:ext cx="6558566" cy="707886"/>
          </a:xfrm>
          <a:prstGeom prst="rect">
            <a:avLst/>
          </a:prstGeom>
          <a:noFill/>
        </p:spPr>
        <p:txBody>
          <a:bodyPr wrap="square" rtlCol="0">
            <a:spAutoFit/>
          </a:bodyPr>
          <a:lstStyle/>
          <a:p>
            <a:r>
              <a:rPr lang="en-MY" sz="2000" dirty="0"/>
              <a:t>Construct a frequency distribution from the scores of a particular statistics test by 40 students</a:t>
            </a:r>
          </a:p>
        </p:txBody>
      </p:sp>
      <p:graphicFrame>
        <p:nvGraphicFramePr>
          <p:cNvPr id="4" name="Table 3"/>
          <p:cNvGraphicFramePr>
            <a:graphicFrameLocks noGrp="1"/>
          </p:cNvGraphicFramePr>
          <p:nvPr>
            <p:extLst>
              <p:ext uri="{D42A27DB-BD31-4B8C-83A1-F6EECF244321}">
                <p14:modId xmlns:p14="http://schemas.microsoft.com/office/powerpoint/2010/main" val="2159763229"/>
              </p:ext>
            </p:extLst>
          </p:nvPr>
        </p:nvGraphicFramePr>
        <p:xfrm>
          <a:off x="761999" y="2514600"/>
          <a:ext cx="7218070" cy="2083516"/>
        </p:xfrm>
        <a:graphic>
          <a:graphicData uri="http://schemas.openxmlformats.org/drawingml/2006/table">
            <a:tbl>
              <a:tblPr firstRow="1" bandRow="1">
                <a:tableStyleId>{5940675A-B579-460E-94D1-54222C63F5DA}</a:tableStyleId>
              </a:tblPr>
              <a:tblGrid>
                <a:gridCol w="721807">
                  <a:extLst>
                    <a:ext uri="{9D8B030D-6E8A-4147-A177-3AD203B41FA5}">
                      <a16:colId xmlns:a16="http://schemas.microsoft.com/office/drawing/2014/main" val="20000"/>
                    </a:ext>
                  </a:extLst>
                </a:gridCol>
                <a:gridCol w="721807">
                  <a:extLst>
                    <a:ext uri="{9D8B030D-6E8A-4147-A177-3AD203B41FA5}">
                      <a16:colId xmlns:a16="http://schemas.microsoft.com/office/drawing/2014/main" val="20001"/>
                    </a:ext>
                  </a:extLst>
                </a:gridCol>
                <a:gridCol w="721807">
                  <a:extLst>
                    <a:ext uri="{9D8B030D-6E8A-4147-A177-3AD203B41FA5}">
                      <a16:colId xmlns:a16="http://schemas.microsoft.com/office/drawing/2014/main" val="20002"/>
                    </a:ext>
                  </a:extLst>
                </a:gridCol>
                <a:gridCol w="721807">
                  <a:extLst>
                    <a:ext uri="{9D8B030D-6E8A-4147-A177-3AD203B41FA5}">
                      <a16:colId xmlns:a16="http://schemas.microsoft.com/office/drawing/2014/main" val="20003"/>
                    </a:ext>
                  </a:extLst>
                </a:gridCol>
                <a:gridCol w="721807">
                  <a:extLst>
                    <a:ext uri="{9D8B030D-6E8A-4147-A177-3AD203B41FA5}">
                      <a16:colId xmlns:a16="http://schemas.microsoft.com/office/drawing/2014/main" val="20004"/>
                    </a:ext>
                  </a:extLst>
                </a:gridCol>
                <a:gridCol w="721807">
                  <a:extLst>
                    <a:ext uri="{9D8B030D-6E8A-4147-A177-3AD203B41FA5}">
                      <a16:colId xmlns:a16="http://schemas.microsoft.com/office/drawing/2014/main" val="20005"/>
                    </a:ext>
                  </a:extLst>
                </a:gridCol>
                <a:gridCol w="721807">
                  <a:extLst>
                    <a:ext uri="{9D8B030D-6E8A-4147-A177-3AD203B41FA5}">
                      <a16:colId xmlns:a16="http://schemas.microsoft.com/office/drawing/2014/main" val="20006"/>
                    </a:ext>
                  </a:extLst>
                </a:gridCol>
                <a:gridCol w="721807">
                  <a:extLst>
                    <a:ext uri="{9D8B030D-6E8A-4147-A177-3AD203B41FA5}">
                      <a16:colId xmlns:a16="http://schemas.microsoft.com/office/drawing/2014/main" val="20007"/>
                    </a:ext>
                  </a:extLst>
                </a:gridCol>
                <a:gridCol w="721807">
                  <a:extLst>
                    <a:ext uri="{9D8B030D-6E8A-4147-A177-3AD203B41FA5}">
                      <a16:colId xmlns:a16="http://schemas.microsoft.com/office/drawing/2014/main" val="20008"/>
                    </a:ext>
                  </a:extLst>
                </a:gridCol>
                <a:gridCol w="721807">
                  <a:extLst>
                    <a:ext uri="{9D8B030D-6E8A-4147-A177-3AD203B41FA5}">
                      <a16:colId xmlns:a16="http://schemas.microsoft.com/office/drawing/2014/main" val="20009"/>
                    </a:ext>
                  </a:extLst>
                </a:gridCol>
              </a:tblGrid>
              <a:tr h="520879">
                <a:tc>
                  <a:txBody>
                    <a:bodyPr/>
                    <a:lstStyle/>
                    <a:p>
                      <a:pPr algn="ctr"/>
                      <a:r>
                        <a:rPr lang="en-MY" sz="1800" dirty="0"/>
                        <a:t>54</a:t>
                      </a:r>
                    </a:p>
                  </a:txBody>
                  <a:tcPr marL="68580" marR="68580" marT="34290" marB="3429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MY" sz="1800" dirty="0"/>
                        <a:t>38</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MY" sz="1800" dirty="0"/>
                        <a:t>50</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MY" sz="1800" dirty="0"/>
                        <a:t>76</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MY" sz="1800" dirty="0"/>
                        <a:t>39</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MY" sz="1800" dirty="0"/>
                        <a:t>67</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MY" sz="1800" dirty="0"/>
                        <a:t>51</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MY" sz="1800" dirty="0"/>
                        <a:t>43</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MY" sz="1800" dirty="0"/>
                        <a:t>44</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MY" sz="1800" dirty="0"/>
                        <a:t>47</a:t>
                      </a: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20879">
                <a:tc>
                  <a:txBody>
                    <a:bodyPr/>
                    <a:lstStyle/>
                    <a:p>
                      <a:pPr algn="ctr"/>
                      <a:r>
                        <a:rPr lang="en-MY" sz="1800" dirty="0"/>
                        <a:t>83</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65</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84</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92</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77</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45</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57</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56</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66</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68</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20879">
                <a:tc>
                  <a:txBody>
                    <a:bodyPr/>
                    <a:lstStyle/>
                    <a:p>
                      <a:pPr algn="ctr"/>
                      <a:r>
                        <a:rPr lang="en-MY" sz="1800" dirty="0"/>
                        <a:t>55</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59</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37</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75</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74</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62</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57</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53</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58</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MY" sz="1800" dirty="0"/>
                        <a:t>60</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20879">
                <a:tc>
                  <a:txBody>
                    <a:bodyPr/>
                    <a:lstStyle/>
                    <a:p>
                      <a:pPr algn="ctr"/>
                      <a:r>
                        <a:rPr lang="en-MY" sz="1800" dirty="0"/>
                        <a:t>68</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73</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64</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84</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70</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54</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53</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61</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70</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55</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224731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666480" y="671437"/>
                <a:ext cx="7311980" cy="1754326"/>
              </a:xfrm>
              <a:prstGeom prst="rect">
                <a:avLst/>
              </a:prstGeom>
              <a:noFill/>
              <a:ln>
                <a:solidFill>
                  <a:schemeClr val="tx1"/>
                </a:solidFill>
              </a:ln>
            </p:spPr>
            <p:txBody>
              <a:bodyPr wrap="square" rtlCol="0">
                <a:spAutoFit/>
              </a:bodyPr>
              <a:lstStyle/>
              <a:p>
                <a:r>
                  <a:rPr lang="en-MY" b="1" u="sng" dirty="0">
                    <a:solidFill>
                      <a:srgbClr val="C00000"/>
                    </a:solidFill>
                  </a:rPr>
                  <a:t>STEP 1: DETERMINE THE NUMBER OF CLASS INTERVAL</a:t>
                </a:r>
              </a:p>
              <a:p>
                <a:endParaRPr lang="en-MY" dirty="0"/>
              </a:p>
              <a:p>
                <a:r>
                  <a:rPr lang="en-MY" dirty="0"/>
                  <a:t>STURGER’S RULE: </a:t>
                </a:r>
                <a:r>
                  <a:rPr lang="en-MY" dirty="0">
                    <a:solidFill>
                      <a:srgbClr val="FF0000"/>
                    </a:solidFill>
                  </a:rPr>
                  <a:t>k = 1 + 3.3log(N)   </a:t>
                </a:r>
                <a:r>
                  <a:rPr lang="en-MY" dirty="0"/>
                  <a:t>where N is the number of observation</a:t>
                </a:r>
              </a:p>
              <a:p>
                <a:endParaRPr lang="en-MY" dirty="0">
                  <a:solidFill>
                    <a:srgbClr val="FF0000"/>
                  </a:solidFill>
                </a:endParaRPr>
              </a:p>
              <a:p>
                <a:r>
                  <a:rPr lang="en-MY" dirty="0"/>
                  <a:t>Since N = 40</a:t>
                </a:r>
              </a:p>
              <a:p>
                <a:r>
                  <a:rPr lang="en-MY" dirty="0"/>
                  <a:t>K = 1 + 3.3log(40) = 6.3 </a:t>
                </a:r>
                <a14:m>
                  <m:oMath xmlns:m="http://schemas.openxmlformats.org/officeDocument/2006/math">
                    <m:r>
                      <a:rPr lang="en-MY" i="1">
                        <a:latin typeface="Cambria Math"/>
                        <a:ea typeface="Cambria Math"/>
                      </a:rPr>
                      <m:t>≈</m:t>
                    </m:r>
                  </m:oMath>
                </a14:m>
                <a:r>
                  <a:rPr lang="en-MY" dirty="0"/>
                  <a:t> 6</a:t>
                </a:r>
              </a:p>
            </p:txBody>
          </p:sp>
        </mc:Choice>
        <mc:Fallback>
          <p:sp>
            <p:nvSpPr>
              <p:cNvPr id="2" name="TextBox 1"/>
              <p:cNvSpPr txBox="1">
                <a:spLocks noRot="1" noChangeAspect="1" noMove="1" noResize="1" noEditPoints="1" noAdjustHandles="1" noChangeArrowheads="1" noChangeShapeType="1" noTextEdit="1"/>
              </p:cNvSpPr>
              <p:nvPr/>
            </p:nvSpPr>
            <p:spPr>
              <a:xfrm>
                <a:off x="666480" y="671437"/>
                <a:ext cx="7311980" cy="1754326"/>
              </a:xfrm>
              <a:prstGeom prst="rect">
                <a:avLst/>
              </a:prstGeom>
              <a:blipFill>
                <a:blip r:embed="rId2"/>
                <a:stretch>
                  <a:fillRect l="-582" t="-1379" b="-4483"/>
                </a:stretch>
              </a:blipFill>
              <a:ln>
                <a:solidFill>
                  <a:schemeClr val="tx1"/>
                </a:solidFill>
              </a:ln>
            </p:spPr>
            <p:txBody>
              <a:bodyPr/>
              <a:lstStyle/>
              <a:p>
                <a:r>
                  <a:rPr lang="en-MY">
                    <a:noFill/>
                  </a:rPr>
                  <a:t> </a:t>
                </a:r>
              </a:p>
            </p:txBody>
          </p:sp>
        </mc:Fallback>
      </mc:AlternateContent>
      <p:sp>
        <p:nvSpPr>
          <p:cNvPr id="4" name="Rectangle 3"/>
          <p:cNvSpPr/>
          <p:nvPr/>
        </p:nvSpPr>
        <p:spPr>
          <a:xfrm>
            <a:off x="673329" y="2650521"/>
            <a:ext cx="4182200" cy="1200329"/>
          </a:xfrm>
          <a:prstGeom prst="rect">
            <a:avLst/>
          </a:prstGeom>
          <a:ln>
            <a:solidFill>
              <a:schemeClr val="tx1"/>
            </a:solidFill>
          </a:ln>
        </p:spPr>
        <p:txBody>
          <a:bodyPr wrap="square">
            <a:spAutoFit/>
          </a:bodyPr>
          <a:lstStyle/>
          <a:p>
            <a:r>
              <a:rPr lang="en-MY" b="1" u="sng" dirty="0">
                <a:solidFill>
                  <a:srgbClr val="C00000"/>
                </a:solidFill>
              </a:rPr>
              <a:t>STEP 2: DETERMINE THE RANGE</a:t>
            </a:r>
          </a:p>
          <a:p>
            <a:endParaRPr lang="en-MY" dirty="0"/>
          </a:p>
          <a:p>
            <a:r>
              <a:rPr lang="en-MY" dirty="0"/>
              <a:t>Range = maximum value – minimum value</a:t>
            </a:r>
          </a:p>
          <a:p>
            <a:r>
              <a:rPr lang="en-MY" dirty="0"/>
              <a:t>Range = 92 – 37 = 55</a:t>
            </a:r>
          </a:p>
        </p:txBody>
      </p:sp>
      <mc:AlternateContent xmlns:mc="http://schemas.openxmlformats.org/markup-compatibility/2006">
        <mc:Choice xmlns:a14="http://schemas.microsoft.com/office/drawing/2010/main" Requires="a14">
          <p:sp>
            <p:nvSpPr>
              <p:cNvPr id="5" name="Rectangle 4"/>
              <p:cNvSpPr/>
              <p:nvPr/>
            </p:nvSpPr>
            <p:spPr>
              <a:xfrm>
                <a:off x="638226" y="4114800"/>
                <a:ext cx="6046633" cy="1045286"/>
              </a:xfrm>
              <a:prstGeom prst="rect">
                <a:avLst/>
              </a:prstGeom>
              <a:ln>
                <a:solidFill>
                  <a:schemeClr val="tx1"/>
                </a:solidFill>
              </a:ln>
            </p:spPr>
            <p:txBody>
              <a:bodyPr wrap="square">
                <a:spAutoFit/>
              </a:bodyPr>
              <a:lstStyle/>
              <a:p>
                <a:r>
                  <a:rPr lang="en-MY" b="1" u="sng" dirty="0">
                    <a:solidFill>
                      <a:srgbClr val="C00000"/>
                    </a:solidFill>
                  </a:rPr>
                  <a:t>STEP 3: DETERMINE THE CLASS WIDTH</a:t>
                </a:r>
              </a:p>
              <a:p>
                <a:endParaRPr lang="en-MY" dirty="0"/>
              </a:p>
              <a:p>
                <a:r>
                  <a:rPr lang="en-MY" dirty="0"/>
                  <a:t>Class width = </a:t>
                </a:r>
                <a14:m>
                  <m:oMath xmlns:m="http://schemas.openxmlformats.org/officeDocument/2006/math">
                    <m:f>
                      <m:fPr>
                        <m:ctrlPr>
                          <a:rPr lang="en-MY" i="1">
                            <a:latin typeface="Cambria Math" panose="02040503050406030204" pitchFamily="18" charset="0"/>
                          </a:rPr>
                        </m:ctrlPr>
                      </m:fPr>
                      <m:num>
                        <m:r>
                          <m:rPr>
                            <m:sty m:val="p"/>
                          </m:rPr>
                          <a:rPr lang="en-MY">
                            <a:latin typeface="Cambria Math"/>
                          </a:rPr>
                          <m:t>Range</m:t>
                        </m:r>
                      </m:num>
                      <m:den>
                        <m:r>
                          <m:rPr>
                            <m:sty m:val="p"/>
                          </m:rPr>
                          <a:rPr lang="en-MY">
                            <a:latin typeface="Cambria Math"/>
                          </a:rPr>
                          <m:t>No</m:t>
                        </m:r>
                        <m:r>
                          <a:rPr lang="en-MY">
                            <a:latin typeface="Cambria Math"/>
                          </a:rPr>
                          <m:t>.</m:t>
                        </m:r>
                        <m:r>
                          <m:rPr>
                            <m:sty m:val="p"/>
                          </m:rPr>
                          <a:rPr lang="en-MY">
                            <a:latin typeface="Cambria Math"/>
                          </a:rPr>
                          <m:t>of</m:t>
                        </m:r>
                        <m:r>
                          <a:rPr lang="en-MY">
                            <a:latin typeface="Cambria Math"/>
                          </a:rPr>
                          <m:t> </m:t>
                        </m:r>
                        <m:r>
                          <m:rPr>
                            <m:sty m:val="p"/>
                          </m:rPr>
                          <a:rPr lang="en-MY">
                            <a:latin typeface="Cambria Math"/>
                          </a:rPr>
                          <m:t>classes</m:t>
                        </m:r>
                      </m:den>
                    </m:f>
                  </m:oMath>
                </a14:m>
                <a:r>
                  <a:rPr lang="en-MY" dirty="0"/>
                  <a:t> = </a:t>
                </a:r>
                <a14:m>
                  <m:oMath xmlns:m="http://schemas.openxmlformats.org/officeDocument/2006/math">
                    <m:f>
                      <m:fPr>
                        <m:ctrlPr>
                          <a:rPr lang="en-MY" i="1" dirty="0">
                            <a:latin typeface="Cambria Math" panose="02040503050406030204" pitchFamily="18" charset="0"/>
                          </a:rPr>
                        </m:ctrlPr>
                      </m:fPr>
                      <m:num>
                        <m:r>
                          <a:rPr lang="en-MY" i="1" dirty="0">
                            <a:latin typeface="Cambria Math"/>
                          </a:rPr>
                          <m:t>55</m:t>
                        </m:r>
                      </m:num>
                      <m:den>
                        <m:r>
                          <a:rPr lang="en-MY" i="1" dirty="0">
                            <a:latin typeface="Cambria Math"/>
                          </a:rPr>
                          <m:t>6</m:t>
                        </m:r>
                      </m:den>
                    </m:f>
                  </m:oMath>
                </a14:m>
                <a:r>
                  <a:rPr lang="en-MY" dirty="0"/>
                  <a:t> = 9.17 </a:t>
                </a:r>
                <a14:m>
                  <m:oMath xmlns:m="http://schemas.openxmlformats.org/officeDocument/2006/math">
                    <m:r>
                      <a:rPr lang="en-MY" i="1">
                        <a:latin typeface="Cambria Math"/>
                        <a:ea typeface="Cambria Math"/>
                      </a:rPr>
                      <m:t>≅</m:t>
                    </m:r>
                  </m:oMath>
                </a14:m>
                <a:r>
                  <a:rPr lang="en-MY" dirty="0"/>
                  <a:t> 9</a:t>
                </a:r>
              </a:p>
            </p:txBody>
          </p:sp>
        </mc:Choice>
        <mc:Fallback>
          <p:sp>
            <p:nvSpPr>
              <p:cNvPr id="5" name="Rectangle 4"/>
              <p:cNvSpPr>
                <a:spLocks noRot="1" noChangeAspect="1" noMove="1" noResize="1" noEditPoints="1" noAdjustHandles="1" noChangeArrowheads="1" noChangeShapeType="1" noTextEdit="1"/>
              </p:cNvSpPr>
              <p:nvPr/>
            </p:nvSpPr>
            <p:spPr>
              <a:xfrm>
                <a:off x="638226" y="4114800"/>
                <a:ext cx="6046633" cy="1045286"/>
              </a:xfrm>
              <a:prstGeom prst="rect">
                <a:avLst/>
              </a:prstGeom>
              <a:blipFill>
                <a:blip r:embed="rId3"/>
                <a:stretch>
                  <a:fillRect l="-805" t="-2312" b="-4624"/>
                </a:stretch>
              </a:blipFill>
              <a:ln>
                <a:solidFill>
                  <a:schemeClr val="tx1"/>
                </a:solidFill>
              </a:ln>
            </p:spPr>
            <p:txBody>
              <a:bodyPr/>
              <a:lstStyle/>
              <a:p>
                <a:r>
                  <a:rPr lang="en-MY">
                    <a:noFill/>
                  </a:rPr>
                  <a:t> </a:t>
                </a:r>
              </a:p>
            </p:txBody>
          </p:sp>
        </mc:Fallback>
      </mc:AlternateContent>
    </p:spTree>
    <p:extLst>
      <p:ext uri="{BB962C8B-B14F-4D97-AF65-F5344CB8AC3E}">
        <p14:creationId xmlns:p14="http://schemas.microsoft.com/office/powerpoint/2010/main" val="107739485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545241" y="639029"/>
                <a:ext cx="7138115" cy="2523768"/>
              </a:xfrm>
              <a:prstGeom prst="rect">
                <a:avLst/>
              </a:prstGeom>
              <a:noFill/>
              <a:ln>
                <a:noFill/>
              </a:ln>
            </p:spPr>
            <p:txBody>
              <a:bodyPr wrap="square" rtlCol="0">
                <a:spAutoFit/>
              </a:bodyPr>
              <a:lstStyle/>
              <a:p>
                <a:r>
                  <a:rPr lang="en-MY" sz="2000" b="1" u="sng" dirty="0">
                    <a:solidFill>
                      <a:srgbClr val="C00000"/>
                    </a:solidFill>
                  </a:rPr>
                  <a:t>STEP 4: DETERMINE THE CLASS LIMITS</a:t>
                </a:r>
              </a:p>
              <a:p>
                <a:endParaRPr lang="en-MY" sz="2000" u="sng" dirty="0"/>
              </a:p>
              <a:p>
                <a:pPr marL="214313" indent="-214313">
                  <a:buFont typeface="Arial" pitchFamily="34" charset="0"/>
                  <a:buChar char="•"/>
                </a:pPr>
                <a:r>
                  <a:rPr lang="en-MY" sz="2000" dirty="0"/>
                  <a:t>Select a convenient value </a:t>
                </a:r>
                <a:r>
                  <a:rPr lang="en-MY" sz="2000" dirty="0">
                    <a:solidFill>
                      <a:srgbClr val="FF0000"/>
                    </a:solidFill>
                  </a:rPr>
                  <a:t>less than or equal </a:t>
                </a:r>
                <a:r>
                  <a:rPr lang="en-MY" sz="2000" dirty="0"/>
                  <a:t>to the </a:t>
                </a:r>
                <a:r>
                  <a:rPr lang="en-MY" sz="2000" dirty="0">
                    <a:solidFill>
                      <a:srgbClr val="FF0000"/>
                    </a:solidFill>
                  </a:rPr>
                  <a:t>smallest observed value </a:t>
                </a:r>
                <a:r>
                  <a:rPr lang="en-MY" sz="2000" dirty="0"/>
                  <a:t>as the lowest class limit</a:t>
                </a:r>
              </a:p>
              <a:p>
                <a:r>
                  <a:rPr lang="en-MY" sz="2000" dirty="0"/>
                  <a:t>    Example: You can choose value </a:t>
                </a:r>
                <a14:m>
                  <m:oMath xmlns:m="http://schemas.openxmlformats.org/officeDocument/2006/math">
                    <m:r>
                      <a:rPr lang="en-MY" sz="2000" i="1">
                        <a:latin typeface="Cambria Math"/>
                        <a:ea typeface="Cambria Math"/>
                      </a:rPr>
                      <m:t>≤</m:t>
                    </m:r>
                  </m:oMath>
                </a14:m>
                <a:r>
                  <a:rPr lang="en-MY" sz="2000" dirty="0"/>
                  <a:t> 37 (smallest observed value)</a:t>
                </a:r>
              </a:p>
              <a:p>
                <a:pPr marL="257175" indent="-257175">
                  <a:buFont typeface="Arial" pitchFamily="34" charset="0"/>
                  <a:buChar char="•"/>
                </a:pPr>
                <a:r>
                  <a:rPr lang="en-MY" sz="2000" dirty="0"/>
                  <a:t>The lower class limits of all the classes can now be written by repeatedly adding the class width to the successive lower class limit  </a:t>
                </a:r>
              </a:p>
              <a:p>
                <a:endParaRPr lang="en-MY" dirty="0"/>
              </a:p>
            </p:txBody>
          </p:sp>
        </mc:Choice>
        <mc:Fallback>
          <p:sp>
            <p:nvSpPr>
              <p:cNvPr id="2" name="TextBox 1"/>
              <p:cNvSpPr txBox="1">
                <a:spLocks noRot="1" noChangeAspect="1" noMove="1" noResize="1" noEditPoints="1" noAdjustHandles="1" noChangeArrowheads="1" noChangeShapeType="1" noTextEdit="1"/>
              </p:cNvSpPr>
              <p:nvPr/>
            </p:nvSpPr>
            <p:spPr>
              <a:xfrm>
                <a:off x="545241" y="639029"/>
                <a:ext cx="7138115" cy="2523768"/>
              </a:xfrm>
              <a:prstGeom prst="rect">
                <a:avLst/>
              </a:prstGeom>
              <a:blipFill>
                <a:blip r:embed="rId2"/>
                <a:stretch>
                  <a:fillRect l="-854" t="-1208" r="-1366"/>
                </a:stretch>
              </a:blipFill>
              <a:ln>
                <a:noFill/>
              </a:ln>
            </p:spPr>
            <p:txBody>
              <a:bodyPr/>
              <a:lstStyle/>
              <a:p>
                <a:r>
                  <a:rPr lang="en-MY">
                    <a:noFill/>
                  </a:rPr>
                  <a:t> </a:t>
                </a:r>
              </a:p>
            </p:txBody>
          </p:sp>
        </mc:Fallback>
      </mc:AlternateContent>
      <p:graphicFrame>
        <p:nvGraphicFramePr>
          <p:cNvPr id="3" name="Table 2"/>
          <p:cNvGraphicFramePr>
            <a:graphicFrameLocks noGrp="1"/>
          </p:cNvGraphicFramePr>
          <p:nvPr/>
        </p:nvGraphicFramePr>
        <p:xfrm>
          <a:off x="558084" y="3251558"/>
          <a:ext cx="6757115" cy="3291840"/>
        </p:xfrm>
        <a:graphic>
          <a:graphicData uri="http://schemas.openxmlformats.org/drawingml/2006/table">
            <a:tbl>
              <a:tblPr firstRow="1" bandRow="1">
                <a:tableStyleId>{5940675A-B579-460E-94D1-54222C63F5DA}</a:tableStyleId>
              </a:tblPr>
              <a:tblGrid>
                <a:gridCol w="1351423">
                  <a:extLst>
                    <a:ext uri="{9D8B030D-6E8A-4147-A177-3AD203B41FA5}">
                      <a16:colId xmlns:a16="http://schemas.microsoft.com/office/drawing/2014/main" val="20000"/>
                    </a:ext>
                  </a:extLst>
                </a:gridCol>
                <a:gridCol w="1351423">
                  <a:extLst>
                    <a:ext uri="{9D8B030D-6E8A-4147-A177-3AD203B41FA5}">
                      <a16:colId xmlns:a16="http://schemas.microsoft.com/office/drawing/2014/main" val="20001"/>
                    </a:ext>
                  </a:extLst>
                </a:gridCol>
                <a:gridCol w="1351423">
                  <a:extLst>
                    <a:ext uri="{9D8B030D-6E8A-4147-A177-3AD203B41FA5}">
                      <a16:colId xmlns:a16="http://schemas.microsoft.com/office/drawing/2014/main" val="20002"/>
                    </a:ext>
                  </a:extLst>
                </a:gridCol>
                <a:gridCol w="1351423">
                  <a:extLst>
                    <a:ext uri="{9D8B030D-6E8A-4147-A177-3AD203B41FA5}">
                      <a16:colId xmlns:a16="http://schemas.microsoft.com/office/drawing/2014/main" val="20003"/>
                    </a:ext>
                  </a:extLst>
                </a:gridCol>
                <a:gridCol w="1351423">
                  <a:extLst>
                    <a:ext uri="{9D8B030D-6E8A-4147-A177-3AD203B41FA5}">
                      <a16:colId xmlns:a16="http://schemas.microsoft.com/office/drawing/2014/main" val="20004"/>
                    </a:ext>
                  </a:extLst>
                </a:gridCol>
              </a:tblGrid>
              <a:tr h="601217">
                <a:tc>
                  <a:txBody>
                    <a:bodyPr/>
                    <a:lstStyle/>
                    <a:p>
                      <a:pPr algn="ctr"/>
                      <a:r>
                        <a:rPr lang="en-MY" sz="1800" dirty="0"/>
                        <a:t>TEST SCORES</a:t>
                      </a:r>
                    </a:p>
                  </a:txBody>
                  <a:tcPr marL="68580" marR="68580" marT="34290" marB="34290"/>
                </a:tc>
                <a:tc>
                  <a:txBody>
                    <a:bodyPr/>
                    <a:lstStyle/>
                    <a:p>
                      <a:pPr algn="ctr"/>
                      <a:r>
                        <a:rPr lang="en-MY" sz="1800" dirty="0"/>
                        <a:t>NO.OF</a:t>
                      </a:r>
                      <a:r>
                        <a:rPr lang="en-MY" sz="1800" baseline="0" dirty="0"/>
                        <a:t> STUDENTS</a:t>
                      </a:r>
                      <a:endParaRPr lang="en-MY" sz="1800" dirty="0"/>
                    </a:p>
                  </a:txBody>
                  <a:tcPr marL="68580" marR="68580" marT="34290" marB="34290"/>
                </a:tc>
                <a:tc>
                  <a:txBody>
                    <a:bodyPr/>
                    <a:lstStyle/>
                    <a:p>
                      <a:pPr algn="ctr"/>
                      <a:r>
                        <a:rPr lang="en-MY" sz="1800" dirty="0"/>
                        <a:t>CLASS</a:t>
                      </a:r>
                      <a:r>
                        <a:rPr lang="en-MY" sz="1800" baseline="0" dirty="0"/>
                        <a:t> BOUNDARIES</a:t>
                      </a:r>
                      <a:endParaRPr lang="en-MY" sz="1800" dirty="0"/>
                    </a:p>
                  </a:txBody>
                  <a:tcPr marL="68580" marR="68580" marT="34290" marB="34290"/>
                </a:tc>
                <a:tc>
                  <a:txBody>
                    <a:bodyPr/>
                    <a:lstStyle/>
                    <a:p>
                      <a:pPr algn="ctr"/>
                      <a:r>
                        <a:rPr lang="en-MY" sz="1800" dirty="0"/>
                        <a:t>CLASS WIDTH</a:t>
                      </a:r>
                    </a:p>
                  </a:txBody>
                  <a:tcPr marL="68580" marR="68580" marT="34290" marB="34290"/>
                </a:tc>
                <a:tc>
                  <a:txBody>
                    <a:bodyPr/>
                    <a:lstStyle/>
                    <a:p>
                      <a:pPr algn="ctr"/>
                      <a:r>
                        <a:rPr lang="en-MY" sz="1800" dirty="0"/>
                        <a:t>CLASS MIDPOINT</a:t>
                      </a:r>
                    </a:p>
                  </a:txBody>
                  <a:tcPr marL="68580" marR="68580" marT="34290" marB="34290"/>
                </a:tc>
                <a:extLst>
                  <a:ext uri="{0D108BD9-81ED-4DB2-BD59-A6C34878D82A}">
                    <a16:rowId xmlns:a16="http://schemas.microsoft.com/office/drawing/2014/main" val="10000"/>
                  </a:ext>
                </a:extLst>
              </a:tr>
              <a:tr h="342232">
                <a:tc>
                  <a:txBody>
                    <a:bodyPr/>
                    <a:lstStyle/>
                    <a:p>
                      <a:pPr algn="ctr"/>
                      <a:r>
                        <a:rPr lang="en-MY" sz="1800" dirty="0"/>
                        <a:t>35-43</a:t>
                      </a:r>
                    </a:p>
                  </a:txBody>
                  <a:tcPr marL="68580" marR="68580" marT="34290" marB="34290"/>
                </a:tc>
                <a:tc>
                  <a:txBody>
                    <a:bodyPr/>
                    <a:lstStyle/>
                    <a:p>
                      <a:pPr algn="ctr"/>
                      <a:r>
                        <a:rPr lang="en-MY" sz="1800" dirty="0"/>
                        <a:t>4</a:t>
                      </a:r>
                    </a:p>
                  </a:txBody>
                  <a:tcPr marL="68580" marR="68580" marT="34290" marB="34290"/>
                </a:tc>
                <a:tc>
                  <a:txBody>
                    <a:bodyPr/>
                    <a:lstStyle/>
                    <a:p>
                      <a:pPr algn="ctr"/>
                      <a:r>
                        <a:rPr lang="en-MY" sz="1800" dirty="0"/>
                        <a:t>34.5-43.5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39</a:t>
                      </a:r>
                    </a:p>
                  </a:txBody>
                  <a:tcPr marL="68580" marR="68580" marT="34290" marB="34290"/>
                </a:tc>
                <a:extLst>
                  <a:ext uri="{0D108BD9-81ED-4DB2-BD59-A6C34878D82A}">
                    <a16:rowId xmlns:a16="http://schemas.microsoft.com/office/drawing/2014/main" val="10001"/>
                  </a:ext>
                </a:extLst>
              </a:tr>
              <a:tr h="342232">
                <a:tc>
                  <a:txBody>
                    <a:bodyPr/>
                    <a:lstStyle/>
                    <a:p>
                      <a:pPr algn="ctr"/>
                      <a:r>
                        <a:rPr lang="en-MY" sz="1800" dirty="0"/>
                        <a:t>44-52</a:t>
                      </a:r>
                    </a:p>
                  </a:txBody>
                  <a:tcPr marL="68580" marR="68580" marT="34290" marB="34290"/>
                </a:tc>
                <a:tc>
                  <a:txBody>
                    <a:bodyPr/>
                    <a:lstStyle/>
                    <a:p>
                      <a:pPr algn="ctr"/>
                      <a:r>
                        <a:rPr lang="en-MY" sz="1800" dirty="0"/>
                        <a:t>5</a:t>
                      </a:r>
                    </a:p>
                  </a:txBody>
                  <a:tcPr marL="68580" marR="68580" marT="34290" marB="34290"/>
                </a:tc>
                <a:tc>
                  <a:txBody>
                    <a:bodyPr/>
                    <a:lstStyle/>
                    <a:p>
                      <a:pPr algn="ctr"/>
                      <a:r>
                        <a:rPr lang="en-MY" sz="1800" dirty="0"/>
                        <a:t>43.5-52.5</a:t>
                      </a:r>
                    </a:p>
                  </a:txBody>
                  <a:tcPr marL="68580" marR="68580" marT="34290" marB="34290"/>
                </a:tc>
                <a:tc>
                  <a:txBody>
                    <a:bodyPr/>
                    <a:lstStyle/>
                    <a:p>
                      <a:pPr algn="ctr"/>
                      <a:r>
                        <a:rPr lang="en-MY" sz="1800"/>
                        <a:t>9</a:t>
                      </a:r>
                      <a:endParaRPr lang="en-MY" sz="1800" dirty="0"/>
                    </a:p>
                  </a:txBody>
                  <a:tcPr marL="68580" marR="68580" marT="34290" marB="34290"/>
                </a:tc>
                <a:tc>
                  <a:txBody>
                    <a:bodyPr/>
                    <a:lstStyle/>
                    <a:p>
                      <a:pPr algn="ctr"/>
                      <a:r>
                        <a:rPr lang="en-MY" sz="1800" dirty="0"/>
                        <a:t>48</a:t>
                      </a:r>
                    </a:p>
                  </a:txBody>
                  <a:tcPr marL="68580" marR="68580" marT="34290" marB="34290"/>
                </a:tc>
                <a:extLst>
                  <a:ext uri="{0D108BD9-81ED-4DB2-BD59-A6C34878D82A}">
                    <a16:rowId xmlns:a16="http://schemas.microsoft.com/office/drawing/2014/main" val="10002"/>
                  </a:ext>
                </a:extLst>
              </a:tr>
              <a:tr h="342232">
                <a:tc>
                  <a:txBody>
                    <a:bodyPr/>
                    <a:lstStyle/>
                    <a:p>
                      <a:pPr algn="ctr"/>
                      <a:r>
                        <a:rPr lang="en-MY" sz="1800" dirty="0"/>
                        <a:t>53-61</a:t>
                      </a:r>
                    </a:p>
                  </a:txBody>
                  <a:tcPr marL="68580" marR="68580" marT="34290" marB="34290"/>
                </a:tc>
                <a:tc>
                  <a:txBody>
                    <a:bodyPr/>
                    <a:lstStyle/>
                    <a:p>
                      <a:pPr algn="ctr"/>
                      <a:r>
                        <a:rPr lang="en-MY" sz="1800" dirty="0"/>
                        <a:t>13</a:t>
                      </a:r>
                    </a:p>
                  </a:txBody>
                  <a:tcPr marL="68580" marR="68580" marT="34290" marB="34290"/>
                </a:tc>
                <a:tc>
                  <a:txBody>
                    <a:bodyPr/>
                    <a:lstStyle/>
                    <a:p>
                      <a:pPr algn="ctr"/>
                      <a:r>
                        <a:rPr lang="en-MY" sz="1800" dirty="0"/>
                        <a:t>52.5-61.5</a:t>
                      </a:r>
                    </a:p>
                  </a:txBody>
                  <a:tcPr marL="68580" marR="68580" marT="34290" marB="34290"/>
                </a:tc>
                <a:tc>
                  <a:txBody>
                    <a:bodyPr/>
                    <a:lstStyle/>
                    <a:p>
                      <a:pPr algn="ctr"/>
                      <a:r>
                        <a:rPr lang="en-MY" sz="1800"/>
                        <a:t>9</a:t>
                      </a:r>
                      <a:endParaRPr lang="en-MY" sz="1800" dirty="0"/>
                    </a:p>
                  </a:txBody>
                  <a:tcPr marL="68580" marR="68580" marT="34290" marB="34290"/>
                </a:tc>
                <a:tc>
                  <a:txBody>
                    <a:bodyPr/>
                    <a:lstStyle/>
                    <a:p>
                      <a:pPr algn="ctr"/>
                      <a:r>
                        <a:rPr lang="en-MY" sz="1800" dirty="0"/>
                        <a:t>57</a:t>
                      </a:r>
                    </a:p>
                  </a:txBody>
                  <a:tcPr marL="68580" marR="68580" marT="34290" marB="34290"/>
                </a:tc>
                <a:extLst>
                  <a:ext uri="{0D108BD9-81ED-4DB2-BD59-A6C34878D82A}">
                    <a16:rowId xmlns:a16="http://schemas.microsoft.com/office/drawing/2014/main" val="10003"/>
                  </a:ext>
                </a:extLst>
              </a:tr>
              <a:tr h="342232">
                <a:tc>
                  <a:txBody>
                    <a:bodyPr/>
                    <a:lstStyle/>
                    <a:p>
                      <a:pPr algn="ctr"/>
                      <a:r>
                        <a:rPr lang="en-MY" sz="1800" dirty="0"/>
                        <a:t>62-70</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61.5-70.5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66</a:t>
                      </a:r>
                    </a:p>
                  </a:txBody>
                  <a:tcPr marL="68580" marR="68580" marT="34290" marB="34290"/>
                </a:tc>
                <a:extLst>
                  <a:ext uri="{0D108BD9-81ED-4DB2-BD59-A6C34878D82A}">
                    <a16:rowId xmlns:a16="http://schemas.microsoft.com/office/drawing/2014/main" val="10004"/>
                  </a:ext>
                </a:extLst>
              </a:tr>
              <a:tr h="342232">
                <a:tc>
                  <a:txBody>
                    <a:bodyPr/>
                    <a:lstStyle/>
                    <a:p>
                      <a:pPr algn="ctr"/>
                      <a:r>
                        <a:rPr lang="en-MY" sz="1800" dirty="0"/>
                        <a:t>71-79</a:t>
                      </a:r>
                    </a:p>
                  </a:txBody>
                  <a:tcPr marL="68580" marR="68580" marT="34290" marB="34290"/>
                </a:tc>
                <a:tc>
                  <a:txBody>
                    <a:bodyPr/>
                    <a:lstStyle/>
                    <a:p>
                      <a:pPr algn="ctr"/>
                      <a:r>
                        <a:rPr lang="en-MY" sz="1800" dirty="0"/>
                        <a:t>5</a:t>
                      </a:r>
                    </a:p>
                  </a:txBody>
                  <a:tcPr marL="68580" marR="68580" marT="34290" marB="34290"/>
                </a:tc>
                <a:tc>
                  <a:txBody>
                    <a:bodyPr/>
                    <a:lstStyle/>
                    <a:p>
                      <a:pPr algn="ctr"/>
                      <a:r>
                        <a:rPr lang="en-MY" sz="1800" dirty="0"/>
                        <a:t>70.5-79.5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75</a:t>
                      </a:r>
                    </a:p>
                  </a:txBody>
                  <a:tcPr marL="68580" marR="68580" marT="34290" marB="34290"/>
                </a:tc>
                <a:extLst>
                  <a:ext uri="{0D108BD9-81ED-4DB2-BD59-A6C34878D82A}">
                    <a16:rowId xmlns:a16="http://schemas.microsoft.com/office/drawing/2014/main" val="10005"/>
                  </a:ext>
                </a:extLst>
              </a:tr>
              <a:tr h="342232">
                <a:tc>
                  <a:txBody>
                    <a:bodyPr/>
                    <a:lstStyle/>
                    <a:p>
                      <a:pPr algn="ctr"/>
                      <a:r>
                        <a:rPr lang="en-MY" sz="1800" dirty="0"/>
                        <a:t>80-88</a:t>
                      </a:r>
                    </a:p>
                  </a:txBody>
                  <a:tcPr marL="68580" marR="68580" marT="34290" marB="34290"/>
                </a:tc>
                <a:tc>
                  <a:txBody>
                    <a:bodyPr/>
                    <a:lstStyle/>
                    <a:p>
                      <a:pPr algn="ctr"/>
                      <a:r>
                        <a:rPr lang="en-MY" sz="1800" dirty="0"/>
                        <a:t>3</a:t>
                      </a:r>
                    </a:p>
                  </a:txBody>
                  <a:tcPr marL="68580" marR="68580" marT="34290" marB="34290"/>
                </a:tc>
                <a:tc>
                  <a:txBody>
                    <a:bodyPr/>
                    <a:lstStyle/>
                    <a:p>
                      <a:pPr algn="ctr"/>
                      <a:r>
                        <a:rPr lang="en-MY" sz="1800" dirty="0"/>
                        <a:t>79.5-88.5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84</a:t>
                      </a:r>
                    </a:p>
                  </a:txBody>
                  <a:tcPr marL="68580" marR="68580" marT="34290" marB="34290"/>
                </a:tc>
                <a:extLst>
                  <a:ext uri="{0D108BD9-81ED-4DB2-BD59-A6C34878D82A}">
                    <a16:rowId xmlns:a16="http://schemas.microsoft.com/office/drawing/2014/main" val="10006"/>
                  </a:ext>
                </a:extLst>
              </a:tr>
              <a:tr h="342232">
                <a:tc>
                  <a:txBody>
                    <a:bodyPr/>
                    <a:lstStyle/>
                    <a:p>
                      <a:pPr algn="ctr"/>
                      <a:r>
                        <a:rPr lang="en-MY" sz="1800" dirty="0"/>
                        <a:t>89-97</a:t>
                      </a:r>
                    </a:p>
                  </a:txBody>
                  <a:tcPr marL="68580" marR="68580" marT="34290" marB="34290"/>
                </a:tc>
                <a:tc>
                  <a:txBody>
                    <a:bodyPr/>
                    <a:lstStyle/>
                    <a:p>
                      <a:pPr algn="ctr"/>
                      <a:r>
                        <a:rPr lang="en-MY" sz="1800" dirty="0"/>
                        <a:t>1</a:t>
                      </a:r>
                    </a:p>
                  </a:txBody>
                  <a:tcPr marL="68580" marR="68580" marT="34290" marB="34290"/>
                </a:tc>
                <a:tc>
                  <a:txBody>
                    <a:bodyPr/>
                    <a:lstStyle/>
                    <a:p>
                      <a:pPr algn="ctr"/>
                      <a:r>
                        <a:rPr lang="en-MY" sz="1800" dirty="0"/>
                        <a:t>88.5-97.5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93</a:t>
                      </a:r>
                    </a:p>
                  </a:txBody>
                  <a:tcPr marL="68580" marR="68580" marT="34290" marB="34290"/>
                </a:tc>
                <a:extLst>
                  <a:ext uri="{0D108BD9-81ED-4DB2-BD59-A6C34878D82A}">
                    <a16:rowId xmlns:a16="http://schemas.microsoft.com/office/drawing/2014/main" val="10007"/>
                  </a:ext>
                </a:extLst>
              </a:tr>
            </a:tbl>
          </a:graphicData>
        </a:graphic>
      </p:graphicFrame>
      <p:sp>
        <p:nvSpPr>
          <p:cNvPr id="6" name="TextBox 5"/>
          <p:cNvSpPr txBox="1"/>
          <p:nvPr/>
        </p:nvSpPr>
        <p:spPr>
          <a:xfrm>
            <a:off x="7408572" y="3162797"/>
            <a:ext cx="1593761" cy="2169825"/>
          </a:xfrm>
          <a:prstGeom prst="rect">
            <a:avLst/>
          </a:prstGeom>
          <a:solidFill>
            <a:srgbClr val="FFFF00"/>
          </a:solidFill>
        </p:spPr>
        <p:txBody>
          <a:bodyPr wrap="square" rtlCol="0">
            <a:spAutoFit/>
          </a:bodyPr>
          <a:lstStyle/>
          <a:p>
            <a:r>
              <a:rPr lang="en-MY" sz="1350" b="1" dirty="0"/>
              <a:t>Even though the formula says that the number of classes is 6, we can add another class interval so that no observations are left out. Remember the rule is just for a guide!!!!</a:t>
            </a:r>
          </a:p>
        </p:txBody>
      </p:sp>
    </p:spTree>
    <p:extLst>
      <p:ext uri="{BB962C8B-B14F-4D97-AF65-F5344CB8AC3E}">
        <p14:creationId xmlns:p14="http://schemas.microsoft.com/office/powerpoint/2010/main" val="392038140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4461" y="1043977"/>
            <a:ext cx="6558566" cy="646331"/>
          </a:xfrm>
          <a:prstGeom prst="rect">
            <a:avLst/>
          </a:prstGeom>
          <a:noFill/>
        </p:spPr>
        <p:txBody>
          <a:bodyPr wrap="square" rtlCol="0">
            <a:spAutoFit/>
          </a:bodyPr>
          <a:lstStyle/>
          <a:p>
            <a:r>
              <a:rPr lang="en-MY" dirty="0"/>
              <a:t>Construct a frequency distribution from the scores of a particular statistics test by 40 students</a:t>
            </a:r>
          </a:p>
        </p:txBody>
      </p:sp>
      <p:graphicFrame>
        <p:nvGraphicFramePr>
          <p:cNvPr id="4" name="Table 3"/>
          <p:cNvGraphicFramePr>
            <a:graphicFrameLocks noGrp="1"/>
          </p:cNvGraphicFramePr>
          <p:nvPr>
            <p:extLst>
              <p:ext uri="{D42A27DB-BD31-4B8C-83A1-F6EECF244321}">
                <p14:modId xmlns:p14="http://schemas.microsoft.com/office/powerpoint/2010/main" val="2132588719"/>
              </p:ext>
            </p:extLst>
          </p:nvPr>
        </p:nvGraphicFramePr>
        <p:xfrm>
          <a:off x="838200" y="2467153"/>
          <a:ext cx="6691590" cy="1579212"/>
        </p:xfrm>
        <a:graphic>
          <a:graphicData uri="http://schemas.openxmlformats.org/drawingml/2006/table">
            <a:tbl>
              <a:tblPr firstRow="1" bandRow="1">
                <a:tableStyleId>{5940675A-B579-460E-94D1-54222C63F5DA}</a:tableStyleId>
              </a:tblPr>
              <a:tblGrid>
                <a:gridCol w="669159">
                  <a:extLst>
                    <a:ext uri="{9D8B030D-6E8A-4147-A177-3AD203B41FA5}">
                      <a16:colId xmlns:a16="http://schemas.microsoft.com/office/drawing/2014/main" val="20000"/>
                    </a:ext>
                  </a:extLst>
                </a:gridCol>
                <a:gridCol w="669159">
                  <a:extLst>
                    <a:ext uri="{9D8B030D-6E8A-4147-A177-3AD203B41FA5}">
                      <a16:colId xmlns:a16="http://schemas.microsoft.com/office/drawing/2014/main" val="20001"/>
                    </a:ext>
                  </a:extLst>
                </a:gridCol>
                <a:gridCol w="669159">
                  <a:extLst>
                    <a:ext uri="{9D8B030D-6E8A-4147-A177-3AD203B41FA5}">
                      <a16:colId xmlns:a16="http://schemas.microsoft.com/office/drawing/2014/main" val="20002"/>
                    </a:ext>
                  </a:extLst>
                </a:gridCol>
                <a:gridCol w="669159">
                  <a:extLst>
                    <a:ext uri="{9D8B030D-6E8A-4147-A177-3AD203B41FA5}">
                      <a16:colId xmlns:a16="http://schemas.microsoft.com/office/drawing/2014/main" val="20003"/>
                    </a:ext>
                  </a:extLst>
                </a:gridCol>
                <a:gridCol w="669159">
                  <a:extLst>
                    <a:ext uri="{9D8B030D-6E8A-4147-A177-3AD203B41FA5}">
                      <a16:colId xmlns:a16="http://schemas.microsoft.com/office/drawing/2014/main" val="20004"/>
                    </a:ext>
                  </a:extLst>
                </a:gridCol>
                <a:gridCol w="669159">
                  <a:extLst>
                    <a:ext uri="{9D8B030D-6E8A-4147-A177-3AD203B41FA5}">
                      <a16:colId xmlns:a16="http://schemas.microsoft.com/office/drawing/2014/main" val="20005"/>
                    </a:ext>
                  </a:extLst>
                </a:gridCol>
                <a:gridCol w="669159">
                  <a:extLst>
                    <a:ext uri="{9D8B030D-6E8A-4147-A177-3AD203B41FA5}">
                      <a16:colId xmlns:a16="http://schemas.microsoft.com/office/drawing/2014/main" val="20006"/>
                    </a:ext>
                  </a:extLst>
                </a:gridCol>
                <a:gridCol w="669159">
                  <a:extLst>
                    <a:ext uri="{9D8B030D-6E8A-4147-A177-3AD203B41FA5}">
                      <a16:colId xmlns:a16="http://schemas.microsoft.com/office/drawing/2014/main" val="20007"/>
                    </a:ext>
                  </a:extLst>
                </a:gridCol>
                <a:gridCol w="669159">
                  <a:extLst>
                    <a:ext uri="{9D8B030D-6E8A-4147-A177-3AD203B41FA5}">
                      <a16:colId xmlns:a16="http://schemas.microsoft.com/office/drawing/2014/main" val="20008"/>
                    </a:ext>
                  </a:extLst>
                </a:gridCol>
                <a:gridCol w="669159">
                  <a:extLst>
                    <a:ext uri="{9D8B030D-6E8A-4147-A177-3AD203B41FA5}">
                      <a16:colId xmlns:a16="http://schemas.microsoft.com/office/drawing/2014/main" val="20009"/>
                    </a:ext>
                  </a:extLst>
                </a:gridCol>
              </a:tblGrid>
              <a:tr h="394803">
                <a:tc>
                  <a:txBody>
                    <a:bodyPr/>
                    <a:lstStyle/>
                    <a:p>
                      <a:pPr algn="ctr"/>
                      <a:r>
                        <a:rPr lang="en-MY" sz="1400" dirty="0">
                          <a:solidFill>
                            <a:schemeClr val="bg1"/>
                          </a:solidFill>
                        </a:rPr>
                        <a:t>54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tx1"/>
                          </a:solidFill>
                        </a:rPr>
                        <a:t>38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MY" sz="1400" dirty="0">
                          <a:solidFill>
                            <a:schemeClr val="bg1"/>
                          </a:solidFill>
                        </a:rPr>
                        <a:t>50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MY" sz="1400" dirty="0">
                          <a:solidFill>
                            <a:schemeClr val="bg1"/>
                          </a:solidFill>
                        </a:rPr>
                        <a:t>76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MY" sz="1400" dirty="0">
                          <a:solidFill>
                            <a:schemeClr val="tx1"/>
                          </a:solidFill>
                        </a:rPr>
                        <a:t>39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MY" sz="1400" dirty="0">
                          <a:solidFill>
                            <a:schemeClr val="bg1"/>
                          </a:solidFill>
                        </a:rPr>
                        <a:t>67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MY" sz="1400" dirty="0">
                          <a:solidFill>
                            <a:schemeClr val="bg1"/>
                          </a:solidFill>
                        </a:rPr>
                        <a:t>51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MY" sz="1400" dirty="0">
                          <a:solidFill>
                            <a:schemeClr val="tx1"/>
                          </a:solidFill>
                        </a:rPr>
                        <a:t>43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MY" sz="1400" dirty="0">
                          <a:solidFill>
                            <a:schemeClr val="bg1"/>
                          </a:solidFill>
                        </a:rPr>
                        <a:t>44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MY" sz="1400" dirty="0">
                          <a:solidFill>
                            <a:schemeClr val="bg1"/>
                          </a:solidFill>
                        </a:rPr>
                        <a:t>47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0"/>
                  </a:ext>
                </a:extLst>
              </a:tr>
              <a:tr h="394803">
                <a:tc>
                  <a:txBody>
                    <a:bodyPr/>
                    <a:lstStyle/>
                    <a:p>
                      <a:pPr algn="ctr"/>
                      <a:r>
                        <a:rPr lang="en-MY" sz="1400" dirty="0">
                          <a:solidFill>
                            <a:schemeClr val="bg1"/>
                          </a:solidFill>
                        </a:rPr>
                        <a:t>83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MY" sz="1400" dirty="0">
                          <a:solidFill>
                            <a:schemeClr val="bg1"/>
                          </a:solidFill>
                        </a:rPr>
                        <a:t>65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MY" sz="1400" dirty="0">
                          <a:solidFill>
                            <a:schemeClr val="bg1"/>
                          </a:solidFill>
                        </a:rPr>
                        <a:t>84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MY" sz="1400" dirty="0">
                          <a:solidFill>
                            <a:schemeClr val="bg1"/>
                          </a:solidFill>
                        </a:rPr>
                        <a:t>92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4BC9"/>
                    </a:solidFill>
                  </a:tcPr>
                </a:tc>
                <a:tc>
                  <a:txBody>
                    <a:bodyPr/>
                    <a:lstStyle/>
                    <a:p>
                      <a:pPr algn="ctr"/>
                      <a:r>
                        <a:rPr lang="en-MY" sz="1400" dirty="0">
                          <a:solidFill>
                            <a:schemeClr val="bg1"/>
                          </a:solidFill>
                        </a:rPr>
                        <a:t>77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MY" sz="1400" dirty="0">
                          <a:solidFill>
                            <a:schemeClr val="bg1"/>
                          </a:solidFill>
                        </a:rPr>
                        <a:t>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MY" sz="1400" dirty="0">
                          <a:solidFill>
                            <a:schemeClr val="bg1"/>
                          </a:solidFill>
                        </a:rPr>
                        <a:t>57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bg1"/>
                          </a:solidFill>
                        </a:rPr>
                        <a:t>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bg1"/>
                          </a:solidFill>
                        </a:rPr>
                        <a:t>66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MY" sz="1400" dirty="0">
                          <a:solidFill>
                            <a:schemeClr val="bg1"/>
                          </a:solidFill>
                        </a:rPr>
                        <a:t>68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1"/>
                  </a:ext>
                </a:extLst>
              </a:tr>
              <a:tr h="394803">
                <a:tc>
                  <a:txBody>
                    <a:bodyPr/>
                    <a:lstStyle/>
                    <a:p>
                      <a:pPr algn="ctr"/>
                      <a:r>
                        <a:rPr lang="en-MY" sz="1400" dirty="0">
                          <a:solidFill>
                            <a:schemeClr val="bg1"/>
                          </a:solidFill>
                        </a:rPr>
                        <a:t>55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bg1"/>
                          </a:solidFill>
                        </a:rPr>
                        <a:t>59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tx1"/>
                          </a:solidFill>
                        </a:rPr>
                        <a:t>37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MY" sz="1400" dirty="0">
                          <a:solidFill>
                            <a:schemeClr val="bg1"/>
                          </a:solidFill>
                        </a:rPr>
                        <a:t>75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MY" sz="1400" dirty="0">
                          <a:solidFill>
                            <a:schemeClr val="bg1"/>
                          </a:solidFill>
                        </a:rPr>
                        <a:t>74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MY" sz="1400" dirty="0">
                          <a:solidFill>
                            <a:schemeClr val="bg1"/>
                          </a:solidFill>
                        </a:rPr>
                        <a:t>62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MY" sz="1400" dirty="0">
                          <a:solidFill>
                            <a:schemeClr val="bg1"/>
                          </a:solidFill>
                        </a:rPr>
                        <a:t>57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bg1"/>
                          </a:solidFill>
                        </a:rPr>
                        <a:t>53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bg1"/>
                          </a:solidFill>
                        </a:rPr>
                        <a:t>58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bg1"/>
                          </a:solidFill>
                        </a:rPr>
                        <a:t>60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002"/>
                  </a:ext>
                </a:extLst>
              </a:tr>
              <a:tr h="394803">
                <a:tc>
                  <a:txBody>
                    <a:bodyPr/>
                    <a:lstStyle/>
                    <a:p>
                      <a:pPr algn="ctr"/>
                      <a:r>
                        <a:rPr lang="en-MY" sz="1400" dirty="0">
                          <a:solidFill>
                            <a:schemeClr val="bg1"/>
                          </a:solidFill>
                        </a:rPr>
                        <a:t>68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MY" sz="1400" dirty="0">
                          <a:solidFill>
                            <a:schemeClr val="bg1"/>
                          </a:solidFill>
                        </a:rPr>
                        <a:t>73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MY" sz="1400" dirty="0">
                          <a:solidFill>
                            <a:schemeClr val="bg1"/>
                          </a:solidFill>
                        </a:rPr>
                        <a:t>64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MY" sz="1400" dirty="0">
                          <a:solidFill>
                            <a:schemeClr val="bg1"/>
                          </a:solidFill>
                        </a:rPr>
                        <a:t>84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MY" sz="1400" dirty="0">
                          <a:solidFill>
                            <a:schemeClr val="bg1"/>
                          </a:solidFill>
                        </a:rPr>
                        <a:t>70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MY" sz="1400" dirty="0">
                          <a:solidFill>
                            <a:schemeClr val="bg1"/>
                          </a:solidFill>
                        </a:rPr>
                        <a:t>54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bg1"/>
                          </a:solidFill>
                        </a:rPr>
                        <a:t>53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bg1"/>
                          </a:solidFill>
                        </a:rPr>
                        <a:t>61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MY" sz="1400" dirty="0">
                          <a:solidFill>
                            <a:schemeClr val="bg1"/>
                          </a:solidFill>
                        </a:rPr>
                        <a:t>70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MY" sz="1400" dirty="0">
                          <a:solidFill>
                            <a:schemeClr val="bg1"/>
                          </a:solidFill>
                        </a:rPr>
                        <a:t>55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798708" y="4683869"/>
            <a:ext cx="553357" cy="300082"/>
          </a:xfrm>
          <a:prstGeom prst="rect">
            <a:avLst/>
          </a:prstGeom>
          <a:solidFill>
            <a:srgbClr val="FFFF00"/>
          </a:solidFill>
        </p:spPr>
        <p:txBody>
          <a:bodyPr wrap="none">
            <a:spAutoFit/>
          </a:bodyPr>
          <a:lstStyle/>
          <a:p>
            <a:pPr algn="ctr"/>
            <a:r>
              <a:rPr lang="en-MY" sz="1350" dirty="0"/>
              <a:t>35-43</a:t>
            </a:r>
          </a:p>
        </p:txBody>
      </p:sp>
      <p:sp>
        <p:nvSpPr>
          <p:cNvPr id="6" name="Rectangle 5"/>
          <p:cNvSpPr/>
          <p:nvPr/>
        </p:nvSpPr>
        <p:spPr>
          <a:xfrm>
            <a:off x="761839" y="5128813"/>
            <a:ext cx="627096" cy="300082"/>
          </a:xfrm>
          <a:prstGeom prst="rect">
            <a:avLst/>
          </a:prstGeom>
          <a:solidFill>
            <a:srgbClr val="00B0F0"/>
          </a:solidFill>
        </p:spPr>
        <p:txBody>
          <a:bodyPr wrap="none">
            <a:spAutoFit/>
          </a:bodyPr>
          <a:lstStyle/>
          <a:p>
            <a:pPr algn="ctr"/>
            <a:r>
              <a:rPr lang="en-MY" sz="1350" dirty="0">
                <a:solidFill>
                  <a:schemeClr val="bg1"/>
                </a:solidFill>
              </a:rPr>
              <a:t>44-52</a:t>
            </a:r>
          </a:p>
        </p:txBody>
      </p:sp>
      <p:sp>
        <p:nvSpPr>
          <p:cNvPr id="9" name="Rectangle 8"/>
          <p:cNvSpPr/>
          <p:nvPr/>
        </p:nvSpPr>
        <p:spPr>
          <a:xfrm>
            <a:off x="726154" y="5641396"/>
            <a:ext cx="627096" cy="300082"/>
          </a:xfrm>
          <a:prstGeom prst="rect">
            <a:avLst/>
          </a:prstGeom>
          <a:solidFill>
            <a:schemeClr val="accent5">
              <a:lumMod val="60000"/>
              <a:lumOff val="40000"/>
            </a:schemeClr>
          </a:solidFill>
        </p:spPr>
        <p:txBody>
          <a:bodyPr wrap="none">
            <a:spAutoFit/>
          </a:bodyPr>
          <a:lstStyle/>
          <a:p>
            <a:pPr algn="ctr"/>
            <a:r>
              <a:rPr lang="en-MY" sz="1350" dirty="0">
                <a:solidFill>
                  <a:schemeClr val="bg1"/>
                </a:solidFill>
              </a:rPr>
              <a:t>53-61</a:t>
            </a:r>
          </a:p>
        </p:txBody>
      </p:sp>
      <p:sp>
        <p:nvSpPr>
          <p:cNvPr id="10" name="Rectangle 9"/>
          <p:cNvSpPr/>
          <p:nvPr/>
        </p:nvSpPr>
        <p:spPr>
          <a:xfrm>
            <a:off x="726154" y="6066399"/>
            <a:ext cx="627096" cy="300082"/>
          </a:xfrm>
          <a:prstGeom prst="rect">
            <a:avLst/>
          </a:prstGeom>
          <a:solidFill>
            <a:schemeClr val="accent2">
              <a:lumMod val="60000"/>
              <a:lumOff val="40000"/>
            </a:schemeClr>
          </a:solidFill>
        </p:spPr>
        <p:txBody>
          <a:bodyPr wrap="none">
            <a:spAutoFit/>
          </a:bodyPr>
          <a:lstStyle/>
          <a:p>
            <a:pPr algn="ctr"/>
            <a:r>
              <a:rPr lang="en-MY" sz="1350" dirty="0">
                <a:solidFill>
                  <a:schemeClr val="bg1"/>
                </a:solidFill>
              </a:rPr>
              <a:t>62-70</a:t>
            </a:r>
          </a:p>
        </p:txBody>
      </p:sp>
      <p:sp>
        <p:nvSpPr>
          <p:cNvPr id="11" name="Rectangle 10"/>
          <p:cNvSpPr/>
          <p:nvPr/>
        </p:nvSpPr>
        <p:spPr>
          <a:xfrm>
            <a:off x="1701800" y="4683869"/>
            <a:ext cx="627096" cy="300082"/>
          </a:xfrm>
          <a:prstGeom prst="rect">
            <a:avLst/>
          </a:prstGeom>
          <a:solidFill>
            <a:srgbClr val="FF0000"/>
          </a:solidFill>
        </p:spPr>
        <p:txBody>
          <a:bodyPr wrap="none">
            <a:spAutoFit/>
          </a:bodyPr>
          <a:lstStyle/>
          <a:p>
            <a:pPr algn="ctr"/>
            <a:r>
              <a:rPr lang="en-MY" sz="1350" dirty="0">
                <a:solidFill>
                  <a:schemeClr val="bg1"/>
                </a:solidFill>
              </a:rPr>
              <a:t>71-79</a:t>
            </a:r>
          </a:p>
        </p:txBody>
      </p:sp>
      <p:sp>
        <p:nvSpPr>
          <p:cNvPr id="12" name="Rectangle 11"/>
          <p:cNvSpPr/>
          <p:nvPr/>
        </p:nvSpPr>
        <p:spPr>
          <a:xfrm>
            <a:off x="1701800" y="5128813"/>
            <a:ext cx="627096" cy="300082"/>
          </a:xfrm>
          <a:prstGeom prst="rect">
            <a:avLst/>
          </a:prstGeom>
          <a:solidFill>
            <a:schemeClr val="tx2">
              <a:lumMod val="40000"/>
              <a:lumOff val="60000"/>
            </a:schemeClr>
          </a:solidFill>
        </p:spPr>
        <p:txBody>
          <a:bodyPr wrap="none">
            <a:spAutoFit/>
          </a:bodyPr>
          <a:lstStyle/>
          <a:p>
            <a:pPr algn="ctr"/>
            <a:r>
              <a:rPr lang="en-MY" sz="1350" dirty="0">
                <a:solidFill>
                  <a:schemeClr val="bg1"/>
                </a:solidFill>
              </a:rPr>
              <a:t>80-88</a:t>
            </a:r>
          </a:p>
        </p:txBody>
      </p:sp>
      <p:sp>
        <p:nvSpPr>
          <p:cNvPr id="13" name="Rectangle 12"/>
          <p:cNvSpPr/>
          <p:nvPr/>
        </p:nvSpPr>
        <p:spPr>
          <a:xfrm>
            <a:off x="1676400" y="5651217"/>
            <a:ext cx="627096" cy="300082"/>
          </a:xfrm>
          <a:prstGeom prst="rect">
            <a:avLst/>
          </a:prstGeom>
          <a:solidFill>
            <a:srgbClr val="E74BC9"/>
          </a:solidFill>
        </p:spPr>
        <p:txBody>
          <a:bodyPr wrap="none">
            <a:spAutoFit/>
          </a:bodyPr>
          <a:lstStyle/>
          <a:p>
            <a:pPr algn="ctr"/>
            <a:r>
              <a:rPr lang="en-MY" sz="1350" dirty="0">
                <a:solidFill>
                  <a:schemeClr val="bg1"/>
                </a:solidFill>
              </a:rPr>
              <a:t>89-97</a:t>
            </a:r>
          </a:p>
        </p:txBody>
      </p:sp>
      <p:sp>
        <p:nvSpPr>
          <p:cNvPr id="7" name="Rectangle 6"/>
          <p:cNvSpPr/>
          <p:nvPr/>
        </p:nvSpPr>
        <p:spPr>
          <a:xfrm>
            <a:off x="726154" y="523339"/>
            <a:ext cx="4770986" cy="369332"/>
          </a:xfrm>
          <a:prstGeom prst="rect">
            <a:avLst/>
          </a:prstGeom>
        </p:spPr>
        <p:txBody>
          <a:bodyPr wrap="none">
            <a:spAutoFit/>
          </a:bodyPr>
          <a:lstStyle/>
          <a:p>
            <a:r>
              <a:rPr lang="en-MY" b="1" u="sng" dirty="0">
                <a:solidFill>
                  <a:srgbClr val="C00000"/>
                </a:solidFill>
              </a:rPr>
              <a:t>STEP 5: DETERMINE THE CLASS FREQUENCIES</a:t>
            </a:r>
          </a:p>
        </p:txBody>
      </p:sp>
    </p:spTree>
    <p:extLst>
      <p:ext uri="{BB962C8B-B14F-4D97-AF65-F5344CB8AC3E}">
        <p14:creationId xmlns:p14="http://schemas.microsoft.com/office/powerpoint/2010/main" val="412226828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6141" y="508342"/>
            <a:ext cx="6249473" cy="415498"/>
          </a:xfrm>
          <a:prstGeom prst="rect">
            <a:avLst/>
          </a:prstGeom>
          <a:noFill/>
        </p:spPr>
        <p:txBody>
          <a:bodyPr wrap="square" rtlCol="0">
            <a:spAutoFit/>
          </a:bodyPr>
          <a:lstStyle/>
          <a:p>
            <a:r>
              <a:rPr lang="en-MY" sz="2100" b="1" u="sng" dirty="0">
                <a:solidFill>
                  <a:srgbClr val="C00000"/>
                </a:solidFill>
              </a:rPr>
              <a:t>RELATIVE FREQUENCY DISTRIBUTION</a:t>
            </a:r>
          </a:p>
        </p:txBody>
      </p:sp>
      <p:sp>
        <p:nvSpPr>
          <p:cNvPr id="3" name="TextBox 2"/>
          <p:cNvSpPr txBox="1"/>
          <p:nvPr/>
        </p:nvSpPr>
        <p:spPr>
          <a:xfrm>
            <a:off x="676141" y="1219200"/>
            <a:ext cx="7198215" cy="646331"/>
          </a:xfrm>
          <a:prstGeom prst="rect">
            <a:avLst/>
          </a:prstGeom>
          <a:noFill/>
          <a:ln>
            <a:solidFill>
              <a:schemeClr val="tx1"/>
            </a:solidFill>
          </a:ln>
        </p:spPr>
        <p:txBody>
          <a:bodyPr wrap="square" rtlCol="0">
            <a:spAutoFit/>
          </a:bodyPr>
          <a:lstStyle/>
          <a:p>
            <a:r>
              <a:rPr lang="en-MY" dirty="0"/>
              <a:t>The class frequencies can be expressed as a fraction </a:t>
            </a:r>
            <a:r>
              <a:rPr lang="en-MY" b="1" dirty="0"/>
              <a:t>(fractional, decimal or percentage form) </a:t>
            </a:r>
            <a:r>
              <a:rPr lang="en-MY" dirty="0"/>
              <a:t>of the total number of observations</a:t>
            </a:r>
            <a:r>
              <a:rPr lang="en-MY" sz="1500" dirty="0"/>
              <a:t>. </a:t>
            </a:r>
          </a:p>
        </p:txBody>
      </p:sp>
      <p:graphicFrame>
        <p:nvGraphicFramePr>
          <p:cNvPr id="6" name="Table 5"/>
          <p:cNvGraphicFramePr>
            <a:graphicFrameLocks noGrp="1"/>
          </p:cNvGraphicFramePr>
          <p:nvPr>
            <p:extLst>
              <p:ext uri="{D42A27DB-BD31-4B8C-83A1-F6EECF244321}">
                <p14:modId xmlns:p14="http://schemas.microsoft.com/office/powerpoint/2010/main" val="1694575938"/>
              </p:ext>
            </p:extLst>
          </p:nvPr>
        </p:nvGraphicFramePr>
        <p:xfrm>
          <a:off x="680422" y="2160891"/>
          <a:ext cx="7198215" cy="3618817"/>
        </p:xfrm>
        <a:graphic>
          <a:graphicData uri="http://schemas.openxmlformats.org/drawingml/2006/table">
            <a:tbl>
              <a:tblPr firstRow="1" bandRow="1">
                <a:tableStyleId>{69CF1AB2-1976-4502-BF36-3FF5EA218861}</a:tableStyleId>
              </a:tblPr>
              <a:tblGrid>
                <a:gridCol w="1439643">
                  <a:extLst>
                    <a:ext uri="{9D8B030D-6E8A-4147-A177-3AD203B41FA5}">
                      <a16:colId xmlns:a16="http://schemas.microsoft.com/office/drawing/2014/main" val="20000"/>
                    </a:ext>
                  </a:extLst>
                </a:gridCol>
                <a:gridCol w="1439643">
                  <a:extLst>
                    <a:ext uri="{9D8B030D-6E8A-4147-A177-3AD203B41FA5}">
                      <a16:colId xmlns:a16="http://schemas.microsoft.com/office/drawing/2014/main" val="20001"/>
                    </a:ext>
                  </a:extLst>
                </a:gridCol>
                <a:gridCol w="1439643">
                  <a:extLst>
                    <a:ext uri="{9D8B030D-6E8A-4147-A177-3AD203B41FA5}">
                      <a16:colId xmlns:a16="http://schemas.microsoft.com/office/drawing/2014/main" val="20002"/>
                    </a:ext>
                  </a:extLst>
                </a:gridCol>
                <a:gridCol w="1439643">
                  <a:extLst>
                    <a:ext uri="{9D8B030D-6E8A-4147-A177-3AD203B41FA5}">
                      <a16:colId xmlns:a16="http://schemas.microsoft.com/office/drawing/2014/main" val="20003"/>
                    </a:ext>
                  </a:extLst>
                </a:gridCol>
                <a:gridCol w="1439643">
                  <a:extLst>
                    <a:ext uri="{9D8B030D-6E8A-4147-A177-3AD203B41FA5}">
                      <a16:colId xmlns:a16="http://schemas.microsoft.com/office/drawing/2014/main" val="20004"/>
                    </a:ext>
                  </a:extLst>
                </a:gridCol>
              </a:tblGrid>
              <a:tr h="980097">
                <a:tc>
                  <a:txBody>
                    <a:bodyPr/>
                    <a:lstStyle/>
                    <a:p>
                      <a:pPr algn="ctr"/>
                      <a:r>
                        <a:rPr lang="en-MY" sz="1800" dirty="0"/>
                        <a:t>TEST SCORE</a:t>
                      </a:r>
                    </a:p>
                  </a:txBody>
                  <a:tcPr marL="68580" marR="68580" marT="34290" marB="34290"/>
                </a:tc>
                <a:tc>
                  <a:txBody>
                    <a:bodyPr/>
                    <a:lstStyle/>
                    <a:p>
                      <a:pPr algn="ctr"/>
                      <a:r>
                        <a:rPr lang="en-MY" sz="1800" dirty="0"/>
                        <a:t>NO.OF STUDENTS</a:t>
                      </a:r>
                    </a:p>
                  </a:txBody>
                  <a:tcPr marL="68580" marR="68580" marT="34290" marB="34290"/>
                </a:tc>
                <a:tc>
                  <a:txBody>
                    <a:bodyPr/>
                    <a:lstStyle/>
                    <a:p>
                      <a:pPr algn="ctr"/>
                      <a:r>
                        <a:rPr lang="en-MY" sz="1800" dirty="0"/>
                        <a:t>CLASS BOUNDARIES</a:t>
                      </a:r>
                    </a:p>
                  </a:txBody>
                  <a:tcPr marL="68580" marR="68580" marT="34290" marB="34290"/>
                </a:tc>
                <a:tc>
                  <a:txBody>
                    <a:bodyPr/>
                    <a:lstStyle/>
                    <a:p>
                      <a:pPr algn="ctr"/>
                      <a:r>
                        <a:rPr lang="en-MY" sz="1800" dirty="0"/>
                        <a:t>CLASS WIDTH</a:t>
                      </a:r>
                    </a:p>
                  </a:txBody>
                  <a:tcPr marL="68580" marR="68580" marT="34290" marB="34290"/>
                </a:tc>
                <a:tc>
                  <a:txBody>
                    <a:bodyPr/>
                    <a:lstStyle/>
                    <a:p>
                      <a:pPr algn="ctr"/>
                      <a:r>
                        <a:rPr lang="en-MY" sz="1800" dirty="0"/>
                        <a:t>CLASS MIDPOINT</a:t>
                      </a:r>
                    </a:p>
                  </a:txBody>
                  <a:tcPr marL="68580" marR="68580" marT="34290" marB="34290"/>
                </a:tc>
                <a:extLst>
                  <a:ext uri="{0D108BD9-81ED-4DB2-BD59-A6C34878D82A}">
                    <a16:rowId xmlns:a16="http://schemas.microsoft.com/office/drawing/2014/main" val="10000"/>
                  </a:ext>
                </a:extLst>
              </a:tr>
              <a:tr h="376960">
                <a:tc>
                  <a:txBody>
                    <a:bodyPr/>
                    <a:lstStyle/>
                    <a:p>
                      <a:pPr algn="ctr"/>
                      <a:r>
                        <a:rPr lang="en-MY" sz="1800" dirty="0"/>
                        <a:t>35-43</a:t>
                      </a:r>
                    </a:p>
                  </a:txBody>
                  <a:tcPr marL="68580" marR="68580" marT="34290" marB="34290"/>
                </a:tc>
                <a:tc>
                  <a:txBody>
                    <a:bodyPr/>
                    <a:lstStyle/>
                    <a:p>
                      <a:pPr algn="ctr"/>
                      <a:r>
                        <a:rPr lang="en-MY" sz="1800" dirty="0"/>
                        <a:t>4</a:t>
                      </a:r>
                    </a:p>
                  </a:txBody>
                  <a:tcPr marL="68580" marR="68580" marT="34290" marB="34290"/>
                </a:tc>
                <a:tc>
                  <a:txBody>
                    <a:bodyPr/>
                    <a:lstStyle/>
                    <a:p>
                      <a:pPr algn="ctr"/>
                      <a:r>
                        <a:rPr lang="en-MY" sz="1800" dirty="0"/>
                        <a:t>34.5-43.5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39</a:t>
                      </a:r>
                    </a:p>
                  </a:txBody>
                  <a:tcPr marL="68580" marR="68580" marT="34290" marB="34290"/>
                </a:tc>
                <a:extLst>
                  <a:ext uri="{0D108BD9-81ED-4DB2-BD59-A6C34878D82A}">
                    <a16:rowId xmlns:a16="http://schemas.microsoft.com/office/drawing/2014/main" val="10001"/>
                  </a:ext>
                </a:extLst>
              </a:tr>
              <a:tr h="376960">
                <a:tc>
                  <a:txBody>
                    <a:bodyPr/>
                    <a:lstStyle/>
                    <a:p>
                      <a:pPr algn="ctr"/>
                      <a:r>
                        <a:rPr lang="en-MY" sz="1800" dirty="0"/>
                        <a:t>44-52</a:t>
                      </a:r>
                    </a:p>
                  </a:txBody>
                  <a:tcPr marL="68580" marR="68580" marT="34290" marB="34290"/>
                </a:tc>
                <a:tc>
                  <a:txBody>
                    <a:bodyPr/>
                    <a:lstStyle/>
                    <a:p>
                      <a:pPr algn="ctr"/>
                      <a:r>
                        <a:rPr lang="en-MY" sz="1800" dirty="0"/>
                        <a:t>5</a:t>
                      </a:r>
                    </a:p>
                  </a:txBody>
                  <a:tcPr marL="68580" marR="68580" marT="34290" marB="34290"/>
                </a:tc>
                <a:tc>
                  <a:txBody>
                    <a:bodyPr/>
                    <a:lstStyle/>
                    <a:p>
                      <a:pPr algn="ctr"/>
                      <a:r>
                        <a:rPr lang="en-MY" sz="1800" dirty="0"/>
                        <a:t>43.5-52.5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48</a:t>
                      </a:r>
                    </a:p>
                  </a:txBody>
                  <a:tcPr marL="68580" marR="68580" marT="34290" marB="34290"/>
                </a:tc>
                <a:extLst>
                  <a:ext uri="{0D108BD9-81ED-4DB2-BD59-A6C34878D82A}">
                    <a16:rowId xmlns:a16="http://schemas.microsoft.com/office/drawing/2014/main" val="10002"/>
                  </a:ext>
                </a:extLst>
              </a:tr>
              <a:tr h="376960">
                <a:tc>
                  <a:txBody>
                    <a:bodyPr/>
                    <a:lstStyle/>
                    <a:p>
                      <a:pPr algn="ctr"/>
                      <a:r>
                        <a:rPr lang="en-MY" sz="1800" dirty="0"/>
                        <a:t>53-61</a:t>
                      </a:r>
                    </a:p>
                  </a:txBody>
                  <a:tcPr marL="68580" marR="68580" marT="34290" marB="34290"/>
                </a:tc>
                <a:tc>
                  <a:txBody>
                    <a:bodyPr/>
                    <a:lstStyle/>
                    <a:p>
                      <a:pPr algn="ctr"/>
                      <a:r>
                        <a:rPr lang="en-MY" sz="1800" dirty="0"/>
                        <a:t>13</a:t>
                      </a:r>
                    </a:p>
                  </a:txBody>
                  <a:tcPr marL="68580" marR="68580" marT="34290" marB="34290"/>
                </a:tc>
                <a:tc>
                  <a:txBody>
                    <a:bodyPr/>
                    <a:lstStyle/>
                    <a:p>
                      <a:pPr algn="ctr"/>
                      <a:r>
                        <a:rPr lang="en-MY" sz="1800" dirty="0"/>
                        <a:t>52.5-61.5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57</a:t>
                      </a:r>
                    </a:p>
                  </a:txBody>
                  <a:tcPr marL="68580" marR="68580" marT="34290" marB="34290"/>
                </a:tc>
                <a:extLst>
                  <a:ext uri="{0D108BD9-81ED-4DB2-BD59-A6C34878D82A}">
                    <a16:rowId xmlns:a16="http://schemas.microsoft.com/office/drawing/2014/main" val="10003"/>
                  </a:ext>
                </a:extLst>
              </a:tr>
              <a:tr h="376960">
                <a:tc>
                  <a:txBody>
                    <a:bodyPr/>
                    <a:lstStyle/>
                    <a:p>
                      <a:pPr algn="ctr"/>
                      <a:r>
                        <a:rPr lang="en-MY" sz="1800" dirty="0"/>
                        <a:t>62-70</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61.5-70.5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66</a:t>
                      </a:r>
                    </a:p>
                  </a:txBody>
                  <a:tcPr marL="68580" marR="68580" marT="34290" marB="34290"/>
                </a:tc>
                <a:extLst>
                  <a:ext uri="{0D108BD9-81ED-4DB2-BD59-A6C34878D82A}">
                    <a16:rowId xmlns:a16="http://schemas.microsoft.com/office/drawing/2014/main" val="10004"/>
                  </a:ext>
                </a:extLst>
              </a:tr>
              <a:tr h="376960">
                <a:tc>
                  <a:txBody>
                    <a:bodyPr/>
                    <a:lstStyle/>
                    <a:p>
                      <a:pPr algn="ctr"/>
                      <a:r>
                        <a:rPr lang="en-MY" sz="1800" dirty="0"/>
                        <a:t>71-79</a:t>
                      </a:r>
                    </a:p>
                  </a:txBody>
                  <a:tcPr marL="68580" marR="68580" marT="34290" marB="34290"/>
                </a:tc>
                <a:tc>
                  <a:txBody>
                    <a:bodyPr/>
                    <a:lstStyle/>
                    <a:p>
                      <a:pPr algn="ctr"/>
                      <a:r>
                        <a:rPr lang="en-MY" sz="1800" dirty="0"/>
                        <a:t>5</a:t>
                      </a:r>
                    </a:p>
                  </a:txBody>
                  <a:tcPr marL="68580" marR="68580" marT="34290" marB="34290"/>
                </a:tc>
                <a:tc>
                  <a:txBody>
                    <a:bodyPr/>
                    <a:lstStyle/>
                    <a:p>
                      <a:pPr algn="ctr"/>
                      <a:r>
                        <a:rPr lang="en-MY" sz="1800" dirty="0"/>
                        <a:t>70.5-79.5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75</a:t>
                      </a:r>
                    </a:p>
                  </a:txBody>
                  <a:tcPr marL="68580" marR="68580" marT="34290" marB="34290"/>
                </a:tc>
                <a:extLst>
                  <a:ext uri="{0D108BD9-81ED-4DB2-BD59-A6C34878D82A}">
                    <a16:rowId xmlns:a16="http://schemas.microsoft.com/office/drawing/2014/main" val="10005"/>
                  </a:ext>
                </a:extLst>
              </a:tr>
              <a:tr h="376960">
                <a:tc>
                  <a:txBody>
                    <a:bodyPr/>
                    <a:lstStyle/>
                    <a:p>
                      <a:pPr algn="ctr"/>
                      <a:r>
                        <a:rPr lang="en-MY" sz="1800" dirty="0"/>
                        <a:t>80-88</a:t>
                      </a:r>
                    </a:p>
                  </a:txBody>
                  <a:tcPr marL="68580" marR="68580" marT="34290" marB="34290"/>
                </a:tc>
                <a:tc>
                  <a:txBody>
                    <a:bodyPr/>
                    <a:lstStyle/>
                    <a:p>
                      <a:pPr algn="ctr"/>
                      <a:r>
                        <a:rPr lang="en-MY" sz="1800" dirty="0"/>
                        <a:t>3</a:t>
                      </a:r>
                    </a:p>
                  </a:txBody>
                  <a:tcPr marL="68580" marR="68580" marT="34290" marB="34290"/>
                </a:tc>
                <a:tc>
                  <a:txBody>
                    <a:bodyPr/>
                    <a:lstStyle/>
                    <a:p>
                      <a:pPr algn="ctr"/>
                      <a:r>
                        <a:rPr lang="en-MY" sz="1800" dirty="0"/>
                        <a:t>79.5-88.5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84</a:t>
                      </a:r>
                    </a:p>
                  </a:txBody>
                  <a:tcPr marL="68580" marR="68580" marT="34290" marB="34290"/>
                </a:tc>
                <a:extLst>
                  <a:ext uri="{0D108BD9-81ED-4DB2-BD59-A6C34878D82A}">
                    <a16:rowId xmlns:a16="http://schemas.microsoft.com/office/drawing/2014/main" val="10006"/>
                  </a:ext>
                </a:extLst>
              </a:tr>
              <a:tr h="376960">
                <a:tc>
                  <a:txBody>
                    <a:bodyPr/>
                    <a:lstStyle/>
                    <a:p>
                      <a:pPr algn="ctr"/>
                      <a:r>
                        <a:rPr lang="en-MY" sz="1800" dirty="0"/>
                        <a:t>89-97</a:t>
                      </a:r>
                    </a:p>
                  </a:txBody>
                  <a:tcPr marL="68580" marR="68580" marT="34290" marB="34290"/>
                </a:tc>
                <a:tc>
                  <a:txBody>
                    <a:bodyPr/>
                    <a:lstStyle/>
                    <a:p>
                      <a:pPr algn="ctr"/>
                      <a:r>
                        <a:rPr lang="en-MY" sz="1800" dirty="0"/>
                        <a:t>1</a:t>
                      </a:r>
                    </a:p>
                  </a:txBody>
                  <a:tcPr marL="68580" marR="68580" marT="34290" marB="34290"/>
                </a:tc>
                <a:tc>
                  <a:txBody>
                    <a:bodyPr/>
                    <a:lstStyle/>
                    <a:p>
                      <a:pPr algn="ctr"/>
                      <a:r>
                        <a:rPr lang="en-MY" sz="1800" dirty="0"/>
                        <a:t>88.5-97.5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93</a:t>
                      </a:r>
                    </a:p>
                  </a:txBody>
                  <a:tcPr marL="68580" marR="68580" marT="34290" marB="3429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780229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90643"/>
            <a:ext cx="7010400" cy="415498"/>
          </a:xfrm>
          <a:prstGeom prst="rect">
            <a:avLst/>
          </a:prstGeom>
          <a:noFill/>
        </p:spPr>
        <p:txBody>
          <a:bodyPr wrap="square" rtlCol="0">
            <a:spAutoFit/>
          </a:bodyPr>
          <a:lstStyle/>
          <a:p>
            <a:r>
              <a:rPr lang="en-MY" sz="2100" b="1" u="sng" dirty="0">
                <a:solidFill>
                  <a:srgbClr val="C00000"/>
                </a:solidFill>
              </a:rPr>
              <a:t>RELATIVE FREQUENCY DISTRIBUTION (cont.)</a:t>
            </a:r>
          </a:p>
        </p:txBody>
      </p:sp>
      <p:graphicFrame>
        <p:nvGraphicFramePr>
          <p:cNvPr id="6" name="Table 5"/>
          <p:cNvGraphicFramePr>
            <a:graphicFrameLocks noGrp="1"/>
          </p:cNvGraphicFramePr>
          <p:nvPr>
            <p:extLst>
              <p:ext uri="{D42A27DB-BD31-4B8C-83A1-F6EECF244321}">
                <p14:modId xmlns:p14="http://schemas.microsoft.com/office/powerpoint/2010/main" val="907278342"/>
              </p:ext>
            </p:extLst>
          </p:nvPr>
        </p:nvGraphicFramePr>
        <p:xfrm>
          <a:off x="609600" y="1219200"/>
          <a:ext cx="7695125" cy="4084403"/>
        </p:xfrm>
        <a:graphic>
          <a:graphicData uri="http://schemas.openxmlformats.org/drawingml/2006/table">
            <a:tbl>
              <a:tblPr firstRow="1" bandRow="1">
                <a:tableStyleId>{69CF1AB2-1976-4502-BF36-3FF5EA218861}</a:tableStyleId>
              </a:tblPr>
              <a:tblGrid>
                <a:gridCol w="1539025">
                  <a:extLst>
                    <a:ext uri="{9D8B030D-6E8A-4147-A177-3AD203B41FA5}">
                      <a16:colId xmlns:a16="http://schemas.microsoft.com/office/drawing/2014/main" val="20000"/>
                    </a:ext>
                  </a:extLst>
                </a:gridCol>
                <a:gridCol w="1539025">
                  <a:extLst>
                    <a:ext uri="{9D8B030D-6E8A-4147-A177-3AD203B41FA5}">
                      <a16:colId xmlns:a16="http://schemas.microsoft.com/office/drawing/2014/main" val="20001"/>
                    </a:ext>
                  </a:extLst>
                </a:gridCol>
                <a:gridCol w="1539025">
                  <a:extLst>
                    <a:ext uri="{9D8B030D-6E8A-4147-A177-3AD203B41FA5}">
                      <a16:colId xmlns:a16="http://schemas.microsoft.com/office/drawing/2014/main" val="20002"/>
                    </a:ext>
                  </a:extLst>
                </a:gridCol>
                <a:gridCol w="1539025">
                  <a:extLst>
                    <a:ext uri="{9D8B030D-6E8A-4147-A177-3AD203B41FA5}">
                      <a16:colId xmlns:a16="http://schemas.microsoft.com/office/drawing/2014/main" val="20003"/>
                    </a:ext>
                  </a:extLst>
                </a:gridCol>
                <a:gridCol w="1539025">
                  <a:extLst>
                    <a:ext uri="{9D8B030D-6E8A-4147-A177-3AD203B41FA5}">
                      <a16:colId xmlns:a16="http://schemas.microsoft.com/office/drawing/2014/main" val="20004"/>
                    </a:ext>
                  </a:extLst>
                </a:gridCol>
              </a:tblGrid>
              <a:tr h="330708">
                <a:tc gridSpan="5">
                  <a:txBody>
                    <a:bodyPr/>
                    <a:lstStyle/>
                    <a:p>
                      <a:pPr algn="ctr"/>
                      <a:r>
                        <a:rPr lang="en-MY" sz="2000" b="0" dirty="0"/>
                        <a:t>                                               RELATIVE FREQUENCIES</a:t>
                      </a:r>
                    </a:p>
                  </a:txBody>
                  <a:tcPr marL="68580" marR="68580" marT="34290" marB="34290"/>
                </a:tc>
                <a:tc hMerge="1">
                  <a:txBody>
                    <a:bodyPr/>
                    <a:lstStyle/>
                    <a:p>
                      <a:pPr algn="ctr"/>
                      <a:endParaRPr lang="en-MY" dirty="0"/>
                    </a:p>
                  </a:txBody>
                  <a:tcPr/>
                </a:tc>
                <a:tc hMerge="1">
                  <a:txBody>
                    <a:bodyPr/>
                    <a:lstStyle/>
                    <a:p>
                      <a:pPr algn="ctr"/>
                      <a:endParaRPr lang="en-MY" b="0" dirty="0"/>
                    </a:p>
                  </a:txBody>
                  <a:tcPr/>
                </a:tc>
                <a:tc hMerge="1">
                  <a:txBody>
                    <a:bodyPr/>
                    <a:lstStyle/>
                    <a:p>
                      <a:pPr algn="ctr"/>
                      <a:endParaRPr lang="en-MY" dirty="0"/>
                    </a:p>
                  </a:txBody>
                  <a:tcPr/>
                </a:tc>
                <a:tc hMerge="1">
                  <a:txBody>
                    <a:bodyPr/>
                    <a:lstStyle/>
                    <a:p>
                      <a:pPr algn="ctr"/>
                      <a:endParaRPr lang="en-MY" dirty="0"/>
                    </a:p>
                  </a:txBody>
                  <a:tcPr/>
                </a:tc>
                <a:extLst>
                  <a:ext uri="{0D108BD9-81ED-4DB2-BD59-A6C34878D82A}">
                    <a16:rowId xmlns:a16="http://schemas.microsoft.com/office/drawing/2014/main" val="10000"/>
                  </a:ext>
                </a:extLst>
              </a:tr>
              <a:tr h="723983">
                <a:tc>
                  <a:txBody>
                    <a:bodyPr/>
                    <a:lstStyle/>
                    <a:p>
                      <a:pPr algn="ctr"/>
                      <a:r>
                        <a:rPr lang="en-MY" sz="2000" dirty="0"/>
                        <a:t>TEST SCORE</a:t>
                      </a:r>
                    </a:p>
                  </a:txBody>
                  <a:tcPr marL="68580" marR="68580" marT="34290" marB="34290"/>
                </a:tc>
                <a:tc>
                  <a:txBody>
                    <a:bodyPr/>
                    <a:lstStyle/>
                    <a:p>
                      <a:pPr algn="ctr"/>
                      <a:r>
                        <a:rPr lang="en-MY" sz="2000" dirty="0"/>
                        <a:t>NO.OF STUDENTS</a:t>
                      </a:r>
                    </a:p>
                  </a:txBody>
                  <a:tcPr marL="68580" marR="68580" marT="34290" marB="34290"/>
                </a:tc>
                <a:tc>
                  <a:txBody>
                    <a:bodyPr/>
                    <a:lstStyle/>
                    <a:p>
                      <a:pPr algn="ctr"/>
                      <a:r>
                        <a:rPr lang="en-MY" sz="2000" dirty="0">
                          <a:solidFill>
                            <a:srgbClr val="FF0000"/>
                          </a:solidFill>
                        </a:rPr>
                        <a:t>FRACTION</a:t>
                      </a:r>
                    </a:p>
                  </a:txBody>
                  <a:tcPr marL="68580" marR="68580" marT="34290" marB="34290"/>
                </a:tc>
                <a:tc>
                  <a:txBody>
                    <a:bodyPr/>
                    <a:lstStyle/>
                    <a:p>
                      <a:pPr algn="ctr"/>
                      <a:r>
                        <a:rPr lang="en-MY" sz="2000" dirty="0">
                          <a:solidFill>
                            <a:srgbClr val="FF0000"/>
                          </a:solidFill>
                        </a:rPr>
                        <a:t>DECIMAL</a:t>
                      </a:r>
                    </a:p>
                  </a:txBody>
                  <a:tcPr marL="68580" marR="68580" marT="34290" marB="34290"/>
                </a:tc>
                <a:tc>
                  <a:txBody>
                    <a:bodyPr/>
                    <a:lstStyle/>
                    <a:p>
                      <a:pPr algn="ctr"/>
                      <a:r>
                        <a:rPr lang="en-MY" sz="2000" dirty="0">
                          <a:solidFill>
                            <a:srgbClr val="FF0000"/>
                          </a:solidFill>
                        </a:rPr>
                        <a:t>PERCENT</a:t>
                      </a:r>
                    </a:p>
                  </a:txBody>
                  <a:tcPr marL="68580" marR="68580" marT="34290" marB="34290"/>
                </a:tc>
                <a:extLst>
                  <a:ext uri="{0D108BD9-81ED-4DB2-BD59-A6C34878D82A}">
                    <a16:rowId xmlns:a16="http://schemas.microsoft.com/office/drawing/2014/main" val="10001"/>
                  </a:ext>
                </a:extLst>
              </a:tr>
              <a:tr h="330708">
                <a:tc>
                  <a:txBody>
                    <a:bodyPr/>
                    <a:lstStyle/>
                    <a:p>
                      <a:pPr algn="ctr"/>
                      <a:r>
                        <a:rPr lang="en-MY" sz="2000" dirty="0"/>
                        <a:t>35-43</a:t>
                      </a:r>
                    </a:p>
                  </a:txBody>
                  <a:tcPr marL="68580" marR="68580" marT="34290" marB="34290"/>
                </a:tc>
                <a:tc>
                  <a:txBody>
                    <a:bodyPr/>
                    <a:lstStyle/>
                    <a:p>
                      <a:pPr algn="ctr"/>
                      <a:r>
                        <a:rPr lang="en-MY" sz="2000" dirty="0"/>
                        <a:t>4</a:t>
                      </a:r>
                    </a:p>
                  </a:txBody>
                  <a:tcPr marL="68580" marR="68580" marT="34290" marB="34290"/>
                </a:tc>
                <a:tc>
                  <a:txBody>
                    <a:bodyPr/>
                    <a:lstStyle/>
                    <a:p>
                      <a:pPr algn="ctr"/>
                      <a:r>
                        <a:rPr lang="en-MY" sz="2000" dirty="0"/>
                        <a:t>1/10</a:t>
                      </a:r>
                    </a:p>
                  </a:txBody>
                  <a:tcPr marL="68580" marR="68580" marT="34290" marB="34290"/>
                </a:tc>
                <a:tc>
                  <a:txBody>
                    <a:bodyPr/>
                    <a:lstStyle/>
                    <a:p>
                      <a:pPr algn="ctr"/>
                      <a:r>
                        <a:rPr lang="en-MY" sz="2000" dirty="0"/>
                        <a:t>0.100</a:t>
                      </a:r>
                    </a:p>
                  </a:txBody>
                  <a:tcPr marL="68580" marR="68580" marT="34290" marB="34290"/>
                </a:tc>
                <a:tc>
                  <a:txBody>
                    <a:bodyPr/>
                    <a:lstStyle/>
                    <a:p>
                      <a:pPr algn="ctr"/>
                      <a:r>
                        <a:rPr lang="en-MY" sz="2000" dirty="0"/>
                        <a:t>10%</a:t>
                      </a:r>
                    </a:p>
                  </a:txBody>
                  <a:tcPr marL="68580" marR="68580" marT="34290" marB="34290"/>
                </a:tc>
                <a:extLst>
                  <a:ext uri="{0D108BD9-81ED-4DB2-BD59-A6C34878D82A}">
                    <a16:rowId xmlns:a16="http://schemas.microsoft.com/office/drawing/2014/main" val="10002"/>
                  </a:ext>
                </a:extLst>
              </a:tr>
              <a:tr h="330708">
                <a:tc>
                  <a:txBody>
                    <a:bodyPr/>
                    <a:lstStyle/>
                    <a:p>
                      <a:pPr algn="ctr"/>
                      <a:r>
                        <a:rPr lang="en-MY" sz="2000" dirty="0"/>
                        <a:t>44-52</a:t>
                      </a:r>
                    </a:p>
                  </a:txBody>
                  <a:tcPr marL="68580" marR="68580" marT="34290" marB="34290"/>
                </a:tc>
                <a:tc>
                  <a:txBody>
                    <a:bodyPr/>
                    <a:lstStyle/>
                    <a:p>
                      <a:pPr algn="ctr"/>
                      <a:r>
                        <a:rPr lang="en-MY" sz="2000" dirty="0"/>
                        <a:t>5</a:t>
                      </a:r>
                    </a:p>
                  </a:txBody>
                  <a:tcPr marL="68580" marR="68580" marT="34290" marB="34290"/>
                </a:tc>
                <a:tc>
                  <a:txBody>
                    <a:bodyPr/>
                    <a:lstStyle/>
                    <a:p>
                      <a:pPr algn="ctr"/>
                      <a:r>
                        <a:rPr lang="en-MY" sz="2000" dirty="0"/>
                        <a:t>1/8</a:t>
                      </a:r>
                    </a:p>
                  </a:txBody>
                  <a:tcPr marL="68580" marR="68580" marT="34290" marB="34290"/>
                </a:tc>
                <a:tc>
                  <a:txBody>
                    <a:bodyPr/>
                    <a:lstStyle/>
                    <a:p>
                      <a:pPr algn="ctr"/>
                      <a:r>
                        <a:rPr lang="en-MY" sz="2000" dirty="0"/>
                        <a:t>0.125</a:t>
                      </a:r>
                    </a:p>
                  </a:txBody>
                  <a:tcPr marL="68580" marR="68580" marT="34290" marB="34290"/>
                </a:tc>
                <a:tc>
                  <a:txBody>
                    <a:bodyPr/>
                    <a:lstStyle/>
                    <a:p>
                      <a:pPr algn="ctr"/>
                      <a:r>
                        <a:rPr lang="en-MY" sz="2000" dirty="0"/>
                        <a:t>12.5%</a:t>
                      </a:r>
                    </a:p>
                  </a:txBody>
                  <a:tcPr marL="68580" marR="68580" marT="34290" marB="34290"/>
                </a:tc>
                <a:extLst>
                  <a:ext uri="{0D108BD9-81ED-4DB2-BD59-A6C34878D82A}">
                    <a16:rowId xmlns:a16="http://schemas.microsoft.com/office/drawing/2014/main" val="10003"/>
                  </a:ext>
                </a:extLst>
              </a:tr>
              <a:tr h="330708">
                <a:tc>
                  <a:txBody>
                    <a:bodyPr/>
                    <a:lstStyle/>
                    <a:p>
                      <a:pPr algn="ctr"/>
                      <a:r>
                        <a:rPr lang="en-MY" sz="2000" dirty="0"/>
                        <a:t>53-61</a:t>
                      </a:r>
                    </a:p>
                  </a:txBody>
                  <a:tcPr marL="68580" marR="68580" marT="34290" marB="34290"/>
                </a:tc>
                <a:tc>
                  <a:txBody>
                    <a:bodyPr/>
                    <a:lstStyle/>
                    <a:p>
                      <a:pPr algn="ctr"/>
                      <a:r>
                        <a:rPr lang="en-MY" sz="2000" dirty="0"/>
                        <a:t>13</a:t>
                      </a:r>
                    </a:p>
                  </a:txBody>
                  <a:tcPr marL="68580" marR="68580" marT="34290" marB="34290"/>
                </a:tc>
                <a:tc>
                  <a:txBody>
                    <a:bodyPr/>
                    <a:lstStyle/>
                    <a:p>
                      <a:pPr algn="ctr"/>
                      <a:r>
                        <a:rPr lang="en-MY" sz="2000" dirty="0"/>
                        <a:t>13/40</a:t>
                      </a:r>
                    </a:p>
                  </a:txBody>
                  <a:tcPr marL="68580" marR="68580" marT="34290" marB="34290"/>
                </a:tc>
                <a:tc>
                  <a:txBody>
                    <a:bodyPr/>
                    <a:lstStyle/>
                    <a:p>
                      <a:pPr algn="ctr"/>
                      <a:r>
                        <a:rPr lang="en-MY" sz="2000" dirty="0"/>
                        <a:t>0.325</a:t>
                      </a:r>
                    </a:p>
                  </a:txBody>
                  <a:tcPr marL="68580" marR="68580" marT="34290" marB="34290"/>
                </a:tc>
                <a:tc>
                  <a:txBody>
                    <a:bodyPr/>
                    <a:lstStyle/>
                    <a:p>
                      <a:pPr algn="ctr"/>
                      <a:r>
                        <a:rPr lang="en-MY" sz="2000" dirty="0"/>
                        <a:t>32.5%</a:t>
                      </a:r>
                    </a:p>
                  </a:txBody>
                  <a:tcPr marL="68580" marR="68580" marT="34290" marB="34290"/>
                </a:tc>
                <a:extLst>
                  <a:ext uri="{0D108BD9-81ED-4DB2-BD59-A6C34878D82A}">
                    <a16:rowId xmlns:a16="http://schemas.microsoft.com/office/drawing/2014/main" val="10004"/>
                  </a:ext>
                </a:extLst>
              </a:tr>
              <a:tr h="330708">
                <a:tc>
                  <a:txBody>
                    <a:bodyPr/>
                    <a:lstStyle/>
                    <a:p>
                      <a:pPr algn="ctr"/>
                      <a:r>
                        <a:rPr lang="en-MY" sz="2000" dirty="0"/>
                        <a:t>62-70</a:t>
                      </a:r>
                    </a:p>
                  </a:txBody>
                  <a:tcPr marL="68580" marR="68580" marT="34290" marB="34290"/>
                </a:tc>
                <a:tc>
                  <a:txBody>
                    <a:bodyPr/>
                    <a:lstStyle/>
                    <a:p>
                      <a:pPr algn="ctr"/>
                      <a:r>
                        <a:rPr lang="en-MY" sz="2000" dirty="0"/>
                        <a:t>9</a:t>
                      </a:r>
                    </a:p>
                  </a:txBody>
                  <a:tcPr marL="68580" marR="68580" marT="34290" marB="34290"/>
                </a:tc>
                <a:tc>
                  <a:txBody>
                    <a:bodyPr/>
                    <a:lstStyle/>
                    <a:p>
                      <a:pPr algn="ctr"/>
                      <a:r>
                        <a:rPr lang="en-MY" sz="2000" dirty="0"/>
                        <a:t>9/40</a:t>
                      </a:r>
                    </a:p>
                  </a:txBody>
                  <a:tcPr marL="68580" marR="68580" marT="34290" marB="34290"/>
                </a:tc>
                <a:tc>
                  <a:txBody>
                    <a:bodyPr/>
                    <a:lstStyle/>
                    <a:p>
                      <a:pPr algn="ctr"/>
                      <a:r>
                        <a:rPr lang="en-MY" sz="2000" dirty="0"/>
                        <a:t>0.225</a:t>
                      </a:r>
                    </a:p>
                  </a:txBody>
                  <a:tcPr marL="68580" marR="68580" marT="34290" marB="34290"/>
                </a:tc>
                <a:tc>
                  <a:txBody>
                    <a:bodyPr/>
                    <a:lstStyle/>
                    <a:p>
                      <a:pPr algn="ctr"/>
                      <a:r>
                        <a:rPr lang="en-MY" sz="2000" dirty="0"/>
                        <a:t>22.5%</a:t>
                      </a:r>
                    </a:p>
                  </a:txBody>
                  <a:tcPr marL="68580" marR="68580" marT="34290" marB="34290"/>
                </a:tc>
                <a:extLst>
                  <a:ext uri="{0D108BD9-81ED-4DB2-BD59-A6C34878D82A}">
                    <a16:rowId xmlns:a16="http://schemas.microsoft.com/office/drawing/2014/main" val="10005"/>
                  </a:ext>
                </a:extLst>
              </a:tr>
              <a:tr h="330708">
                <a:tc>
                  <a:txBody>
                    <a:bodyPr/>
                    <a:lstStyle/>
                    <a:p>
                      <a:pPr algn="ctr"/>
                      <a:r>
                        <a:rPr lang="en-MY" sz="2000" dirty="0"/>
                        <a:t>71-79</a:t>
                      </a:r>
                    </a:p>
                  </a:txBody>
                  <a:tcPr marL="68580" marR="68580" marT="34290" marB="34290"/>
                </a:tc>
                <a:tc>
                  <a:txBody>
                    <a:bodyPr/>
                    <a:lstStyle/>
                    <a:p>
                      <a:pPr algn="ctr"/>
                      <a:r>
                        <a:rPr lang="en-MY" sz="2000" dirty="0"/>
                        <a:t>5</a:t>
                      </a:r>
                    </a:p>
                  </a:txBody>
                  <a:tcPr marL="68580" marR="68580" marT="34290" marB="34290"/>
                </a:tc>
                <a:tc>
                  <a:txBody>
                    <a:bodyPr/>
                    <a:lstStyle/>
                    <a:p>
                      <a:pPr algn="ctr"/>
                      <a:r>
                        <a:rPr lang="en-MY" sz="2000" dirty="0"/>
                        <a:t>1/8</a:t>
                      </a:r>
                    </a:p>
                  </a:txBody>
                  <a:tcPr marL="68580" marR="68580" marT="34290" marB="34290"/>
                </a:tc>
                <a:tc>
                  <a:txBody>
                    <a:bodyPr/>
                    <a:lstStyle/>
                    <a:p>
                      <a:pPr algn="ctr"/>
                      <a:r>
                        <a:rPr lang="en-MY" sz="2000" dirty="0"/>
                        <a:t>0.125</a:t>
                      </a:r>
                    </a:p>
                  </a:txBody>
                  <a:tcPr marL="68580" marR="68580" marT="34290" marB="34290"/>
                </a:tc>
                <a:tc>
                  <a:txBody>
                    <a:bodyPr/>
                    <a:lstStyle/>
                    <a:p>
                      <a:pPr algn="ctr"/>
                      <a:r>
                        <a:rPr lang="en-MY" sz="2000" dirty="0"/>
                        <a:t>12.5%</a:t>
                      </a:r>
                    </a:p>
                  </a:txBody>
                  <a:tcPr marL="68580" marR="68580" marT="34290" marB="34290"/>
                </a:tc>
                <a:extLst>
                  <a:ext uri="{0D108BD9-81ED-4DB2-BD59-A6C34878D82A}">
                    <a16:rowId xmlns:a16="http://schemas.microsoft.com/office/drawing/2014/main" val="10006"/>
                  </a:ext>
                </a:extLst>
              </a:tr>
              <a:tr h="330708">
                <a:tc>
                  <a:txBody>
                    <a:bodyPr/>
                    <a:lstStyle/>
                    <a:p>
                      <a:pPr algn="ctr"/>
                      <a:r>
                        <a:rPr lang="en-MY" sz="2000" dirty="0"/>
                        <a:t>80-88</a:t>
                      </a:r>
                    </a:p>
                  </a:txBody>
                  <a:tcPr marL="68580" marR="68580" marT="34290" marB="34290"/>
                </a:tc>
                <a:tc>
                  <a:txBody>
                    <a:bodyPr/>
                    <a:lstStyle/>
                    <a:p>
                      <a:pPr algn="ctr"/>
                      <a:r>
                        <a:rPr lang="en-MY" sz="2000" dirty="0"/>
                        <a:t>3</a:t>
                      </a:r>
                    </a:p>
                  </a:txBody>
                  <a:tcPr marL="68580" marR="68580" marT="34290" marB="34290"/>
                </a:tc>
                <a:tc>
                  <a:txBody>
                    <a:bodyPr/>
                    <a:lstStyle/>
                    <a:p>
                      <a:pPr algn="ctr"/>
                      <a:r>
                        <a:rPr lang="en-MY" sz="2000" dirty="0"/>
                        <a:t>3/40</a:t>
                      </a:r>
                    </a:p>
                  </a:txBody>
                  <a:tcPr marL="68580" marR="68580" marT="34290" marB="34290"/>
                </a:tc>
                <a:tc>
                  <a:txBody>
                    <a:bodyPr/>
                    <a:lstStyle/>
                    <a:p>
                      <a:pPr algn="ctr"/>
                      <a:r>
                        <a:rPr lang="en-MY" sz="2000" dirty="0"/>
                        <a:t>0.075</a:t>
                      </a:r>
                    </a:p>
                  </a:txBody>
                  <a:tcPr marL="68580" marR="68580" marT="34290" marB="34290"/>
                </a:tc>
                <a:tc>
                  <a:txBody>
                    <a:bodyPr/>
                    <a:lstStyle/>
                    <a:p>
                      <a:pPr algn="ctr"/>
                      <a:r>
                        <a:rPr lang="en-MY" sz="2000" dirty="0"/>
                        <a:t>7.5%</a:t>
                      </a:r>
                    </a:p>
                  </a:txBody>
                  <a:tcPr marL="68580" marR="68580" marT="34290" marB="34290"/>
                </a:tc>
                <a:extLst>
                  <a:ext uri="{0D108BD9-81ED-4DB2-BD59-A6C34878D82A}">
                    <a16:rowId xmlns:a16="http://schemas.microsoft.com/office/drawing/2014/main" val="10007"/>
                  </a:ext>
                </a:extLst>
              </a:tr>
              <a:tr h="330708">
                <a:tc>
                  <a:txBody>
                    <a:bodyPr/>
                    <a:lstStyle/>
                    <a:p>
                      <a:pPr algn="ctr"/>
                      <a:r>
                        <a:rPr lang="en-MY" sz="2000" dirty="0"/>
                        <a:t>89-97</a:t>
                      </a:r>
                    </a:p>
                  </a:txBody>
                  <a:tcPr marL="68580" marR="68580" marT="34290" marB="34290"/>
                </a:tc>
                <a:tc>
                  <a:txBody>
                    <a:bodyPr/>
                    <a:lstStyle/>
                    <a:p>
                      <a:pPr algn="ctr"/>
                      <a:r>
                        <a:rPr lang="en-MY" sz="2000" dirty="0"/>
                        <a:t>1</a:t>
                      </a:r>
                    </a:p>
                  </a:txBody>
                  <a:tcPr marL="68580" marR="68580" marT="34290" marB="34290"/>
                </a:tc>
                <a:tc>
                  <a:txBody>
                    <a:bodyPr/>
                    <a:lstStyle/>
                    <a:p>
                      <a:pPr algn="ctr"/>
                      <a:r>
                        <a:rPr lang="en-MY" sz="2000" dirty="0"/>
                        <a:t>1/40</a:t>
                      </a:r>
                    </a:p>
                  </a:txBody>
                  <a:tcPr marL="68580" marR="68580" marT="34290" marB="34290"/>
                </a:tc>
                <a:tc>
                  <a:txBody>
                    <a:bodyPr/>
                    <a:lstStyle/>
                    <a:p>
                      <a:pPr algn="ctr"/>
                      <a:r>
                        <a:rPr lang="en-MY" sz="2000" dirty="0"/>
                        <a:t>0.025</a:t>
                      </a:r>
                    </a:p>
                  </a:txBody>
                  <a:tcPr marL="68580" marR="68580" marT="34290" marB="34290"/>
                </a:tc>
                <a:tc>
                  <a:txBody>
                    <a:bodyPr/>
                    <a:lstStyle/>
                    <a:p>
                      <a:pPr algn="ctr"/>
                      <a:r>
                        <a:rPr lang="en-MY" sz="2000" dirty="0"/>
                        <a:t>2.5%</a:t>
                      </a:r>
                    </a:p>
                  </a:txBody>
                  <a:tcPr marL="68580" marR="68580" marT="34290" marB="34290"/>
                </a:tc>
                <a:extLst>
                  <a:ext uri="{0D108BD9-81ED-4DB2-BD59-A6C34878D82A}">
                    <a16:rowId xmlns:a16="http://schemas.microsoft.com/office/drawing/2014/main" val="10008"/>
                  </a:ext>
                </a:extLst>
              </a:tr>
              <a:tr h="330708">
                <a:tc>
                  <a:txBody>
                    <a:bodyPr/>
                    <a:lstStyle/>
                    <a:p>
                      <a:pPr algn="ctr"/>
                      <a:r>
                        <a:rPr lang="en-MY" sz="2000" b="1" dirty="0"/>
                        <a:t>Total</a:t>
                      </a:r>
                    </a:p>
                  </a:txBody>
                  <a:tcPr marL="68580" marR="68580" marT="34290" marB="34290"/>
                </a:tc>
                <a:tc>
                  <a:txBody>
                    <a:bodyPr/>
                    <a:lstStyle/>
                    <a:p>
                      <a:pPr algn="ctr"/>
                      <a:r>
                        <a:rPr lang="en-MY" sz="2000" b="1" dirty="0"/>
                        <a:t>40</a:t>
                      </a:r>
                    </a:p>
                  </a:txBody>
                  <a:tcPr marL="68580" marR="68580" marT="34290" marB="34290"/>
                </a:tc>
                <a:tc>
                  <a:txBody>
                    <a:bodyPr/>
                    <a:lstStyle/>
                    <a:p>
                      <a:pPr algn="ctr"/>
                      <a:r>
                        <a:rPr lang="en-MY" sz="2000" b="1" dirty="0"/>
                        <a:t>40/40</a:t>
                      </a:r>
                    </a:p>
                  </a:txBody>
                  <a:tcPr marL="68580" marR="68580" marT="34290" marB="34290"/>
                </a:tc>
                <a:tc>
                  <a:txBody>
                    <a:bodyPr/>
                    <a:lstStyle/>
                    <a:p>
                      <a:pPr algn="ctr"/>
                      <a:r>
                        <a:rPr lang="en-MY" sz="2000" b="1" dirty="0"/>
                        <a:t>1.000</a:t>
                      </a:r>
                    </a:p>
                  </a:txBody>
                  <a:tcPr marL="68580" marR="68580" marT="34290" marB="34290"/>
                </a:tc>
                <a:tc>
                  <a:txBody>
                    <a:bodyPr/>
                    <a:lstStyle/>
                    <a:p>
                      <a:pPr algn="ctr"/>
                      <a:r>
                        <a:rPr lang="en-MY" sz="2000" b="1" dirty="0"/>
                        <a:t>100%</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24835988"/>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579423"/>
            <a:ext cx="6249473" cy="415498"/>
          </a:xfrm>
          <a:prstGeom prst="rect">
            <a:avLst/>
          </a:prstGeom>
          <a:noFill/>
        </p:spPr>
        <p:txBody>
          <a:bodyPr wrap="square" rtlCol="0">
            <a:spAutoFit/>
          </a:bodyPr>
          <a:lstStyle/>
          <a:p>
            <a:r>
              <a:rPr lang="en-MY" sz="2100" b="1" u="sng" dirty="0">
                <a:solidFill>
                  <a:srgbClr val="C00000"/>
                </a:solidFill>
              </a:rPr>
              <a:t>CUMULATIVE FREQUENCY DISTRIBUTION</a:t>
            </a:r>
          </a:p>
        </p:txBody>
      </p:sp>
      <p:sp>
        <p:nvSpPr>
          <p:cNvPr id="3" name="TextBox 2"/>
          <p:cNvSpPr txBox="1"/>
          <p:nvPr/>
        </p:nvSpPr>
        <p:spPr>
          <a:xfrm>
            <a:off x="457200" y="1219200"/>
            <a:ext cx="7309619" cy="923330"/>
          </a:xfrm>
          <a:prstGeom prst="rect">
            <a:avLst/>
          </a:prstGeom>
          <a:noFill/>
          <a:ln>
            <a:solidFill>
              <a:schemeClr val="tx1"/>
            </a:solidFill>
          </a:ln>
        </p:spPr>
        <p:txBody>
          <a:bodyPr wrap="square" rtlCol="0">
            <a:spAutoFit/>
          </a:bodyPr>
          <a:lstStyle/>
          <a:p>
            <a:r>
              <a:rPr lang="en-MY" dirty="0"/>
              <a:t>A cumulative frequency distribution shows a running total of the frequencies in the distribution. </a:t>
            </a:r>
            <a:r>
              <a:rPr lang="en-MY" dirty="0">
                <a:solidFill>
                  <a:srgbClr val="FF0000"/>
                </a:solidFill>
              </a:rPr>
              <a:t>Less than upper boundaries, cumulative frequencies, cumulative relative frequencies</a:t>
            </a:r>
          </a:p>
        </p:txBody>
      </p:sp>
      <p:graphicFrame>
        <p:nvGraphicFramePr>
          <p:cNvPr id="6" name="Table 5"/>
          <p:cNvGraphicFramePr>
            <a:graphicFrameLocks noGrp="1"/>
          </p:cNvGraphicFramePr>
          <p:nvPr>
            <p:extLst>
              <p:ext uri="{D42A27DB-BD31-4B8C-83A1-F6EECF244321}">
                <p14:modId xmlns:p14="http://schemas.microsoft.com/office/powerpoint/2010/main" val="3228872696"/>
              </p:ext>
            </p:extLst>
          </p:nvPr>
        </p:nvGraphicFramePr>
        <p:xfrm>
          <a:off x="457200" y="2420625"/>
          <a:ext cx="7655415" cy="3221928"/>
        </p:xfrm>
        <a:graphic>
          <a:graphicData uri="http://schemas.openxmlformats.org/drawingml/2006/table">
            <a:tbl>
              <a:tblPr firstRow="1" bandRow="1">
                <a:tableStyleId>{69CF1AB2-1976-4502-BF36-3FF5EA218861}</a:tableStyleId>
              </a:tblPr>
              <a:tblGrid>
                <a:gridCol w="1531083">
                  <a:extLst>
                    <a:ext uri="{9D8B030D-6E8A-4147-A177-3AD203B41FA5}">
                      <a16:colId xmlns:a16="http://schemas.microsoft.com/office/drawing/2014/main" val="20000"/>
                    </a:ext>
                  </a:extLst>
                </a:gridCol>
                <a:gridCol w="1531083">
                  <a:extLst>
                    <a:ext uri="{9D8B030D-6E8A-4147-A177-3AD203B41FA5}">
                      <a16:colId xmlns:a16="http://schemas.microsoft.com/office/drawing/2014/main" val="20001"/>
                    </a:ext>
                  </a:extLst>
                </a:gridCol>
                <a:gridCol w="1531083">
                  <a:extLst>
                    <a:ext uri="{9D8B030D-6E8A-4147-A177-3AD203B41FA5}">
                      <a16:colId xmlns:a16="http://schemas.microsoft.com/office/drawing/2014/main" val="20002"/>
                    </a:ext>
                  </a:extLst>
                </a:gridCol>
                <a:gridCol w="1531083">
                  <a:extLst>
                    <a:ext uri="{9D8B030D-6E8A-4147-A177-3AD203B41FA5}">
                      <a16:colId xmlns:a16="http://schemas.microsoft.com/office/drawing/2014/main" val="20003"/>
                    </a:ext>
                  </a:extLst>
                </a:gridCol>
                <a:gridCol w="1531083">
                  <a:extLst>
                    <a:ext uri="{9D8B030D-6E8A-4147-A177-3AD203B41FA5}">
                      <a16:colId xmlns:a16="http://schemas.microsoft.com/office/drawing/2014/main" val="20004"/>
                    </a:ext>
                  </a:extLst>
                </a:gridCol>
              </a:tblGrid>
              <a:tr h="821628">
                <a:tc>
                  <a:txBody>
                    <a:bodyPr/>
                    <a:lstStyle/>
                    <a:p>
                      <a:pPr algn="ctr"/>
                      <a:r>
                        <a:rPr lang="en-MY" sz="1800" dirty="0"/>
                        <a:t>TEST SCORE</a:t>
                      </a:r>
                    </a:p>
                  </a:txBody>
                  <a:tcPr marL="68580" marR="68580" marT="34290" marB="34290"/>
                </a:tc>
                <a:tc>
                  <a:txBody>
                    <a:bodyPr/>
                    <a:lstStyle/>
                    <a:p>
                      <a:pPr algn="ctr"/>
                      <a:r>
                        <a:rPr lang="en-MY" sz="1800" dirty="0"/>
                        <a:t>NO.OF STUDENTS</a:t>
                      </a:r>
                    </a:p>
                  </a:txBody>
                  <a:tcPr marL="68580" marR="68580" marT="34290" marB="34290"/>
                </a:tc>
                <a:tc>
                  <a:txBody>
                    <a:bodyPr/>
                    <a:lstStyle/>
                    <a:p>
                      <a:pPr algn="ctr"/>
                      <a:r>
                        <a:rPr lang="en-MY" sz="1800" dirty="0"/>
                        <a:t>CLASS BOUNDARIES</a:t>
                      </a:r>
                    </a:p>
                  </a:txBody>
                  <a:tcPr marL="68580" marR="68580" marT="34290" marB="34290"/>
                </a:tc>
                <a:tc>
                  <a:txBody>
                    <a:bodyPr/>
                    <a:lstStyle/>
                    <a:p>
                      <a:pPr algn="ctr"/>
                      <a:r>
                        <a:rPr lang="en-MY" sz="1800" dirty="0"/>
                        <a:t>CLASS WIDTH</a:t>
                      </a:r>
                    </a:p>
                  </a:txBody>
                  <a:tcPr marL="68580" marR="68580" marT="34290" marB="34290"/>
                </a:tc>
                <a:tc>
                  <a:txBody>
                    <a:bodyPr/>
                    <a:lstStyle/>
                    <a:p>
                      <a:pPr algn="ctr"/>
                      <a:r>
                        <a:rPr lang="en-MY" sz="1800" dirty="0"/>
                        <a:t>CLASS MIDPOINT</a:t>
                      </a:r>
                    </a:p>
                  </a:txBody>
                  <a:tcPr marL="68580" marR="68580" marT="34290" marB="34290"/>
                </a:tc>
                <a:extLst>
                  <a:ext uri="{0D108BD9-81ED-4DB2-BD59-A6C34878D82A}">
                    <a16:rowId xmlns:a16="http://schemas.microsoft.com/office/drawing/2014/main" val="10000"/>
                  </a:ext>
                </a:extLst>
              </a:tr>
              <a:tr h="326884">
                <a:tc>
                  <a:txBody>
                    <a:bodyPr/>
                    <a:lstStyle/>
                    <a:p>
                      <a:pPr algn="ctr"/>
                      <a:r>
                        <a:rPr lang="en-MY" sz="1800" dirty="0"/>
                        <a:t>35-43</a:t>
                      </a:r>
                    </a:p>
                  </a:txBody>
                  <a:tcPr marL="68580" marR="68580" marT="34290" marB="34290"/>
                </a:tc>
                <a:tc>
                  <a:txBody>
                    <a:bodyPr/>
                    <a:lstStyle/>
                    <a:p>
                      <a:pPr algn="ctr"/>
                      <a:r>
                        <a:rPr lang="en-MY" sz="1800" dirty="0"/>
                        <a:t>4</a:t>
                      </a:r>
                    </a:p>
                  </a:txBody>
                  <a:tcPr marL="68580" marR="68580" marT="34290" marB="34290"/>
                </a:tc>
                <a:tc>
                  <a:txBody>
                    <a:bodyPr/>
                    <a:lstStyle/>
                    <a:p>
                      <a:pPr algn="ctr"/>
                      <a:r>
                        <a:rPr lang="en-MY" sz="1800" dirty="0"/>
                        <a:t>34.5-43.5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39</a:t>
                      </a:r>
                    </a:p>
                  </a:txBody>
                  <a:tcPr marL="68580" marR="68580" marT="34290" marB="34290"/>
                </a:tc>
                <a:extLst>
                  <a:ext uri="{0D108BD9-81ED-4DB2-BD59-A6C34878D82A}">
                    <a16:rowId xmlns:a16="http://schemas.microsoft.com/office/drawing/2014/main" val="10001"/>
                  </a:ext>
                </a:extLst>
              </a:tr>
              <a:tr h="326884">
                <a:tc>
                  <a:txBody>
                    <a:bodyPr/>
                    <a:lstStyle/>
                    <a:p>
                      <a:pPr algn="ctr"/>
                      <a:r>
                        <a:rPr lang="en-MY" sz="1800" dirty="0"/>
                        <a:t>44-52</a:t>
                      </a:r>
                    </a:p>
                  </a:txBody>
                  <a:tcPr marL="68580" marR="68580" marT="34290" marB="34290"/>
                </a:tc>
                <a:tc>
                  <a:txBody>
                    <a:bodyPr/>
                    <a:lstStyle/>
                    <a:p>
                      <a:pPr algn="ctr"/>
                      <a:r>
                        <a:rPr lang="en-MY" sz="1800" dirty="0"/>
                        <a:t>5</a:t>
                      </a:r>
                    </a:p>
                  </a:txBody>
                  <a:tcPr marL="68580" marR="68580" marT="34290" marB="34290"/>
                </a:tc>
                <a:tc>
                  <a:txBody>
                    <a:bodyPr/>
                    <a:lstStyle/>
                    <a:p>
                      <a:pPr algn="ctr"/>
                      <a:r>
                        <a:rPr lang="en-MY" sz="1800" dirty="0"/>
                        <a:t>43.5-52.5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48</a:t>
                      </a:r>
                    </a:p>
                  </a:txBody>
                  <a:tcPr marL="68580" marR="68580" marT="34290" marB="34290"/>
                </a:tc>
                <a:extLst>
                  <a:ext uri="{0D108BD9-81ED-4DB2-BD59-A6C34878D82A}">
                    <a16:rowId xmlns:a16="http://schemas.microsoft.com/office/drawing/2014/main" val="10002"/>
                  </a:ext>
                </a:extLst>
              </a:tr>
              <a:tr h="326884">
                <a:tc>
                  <a:txBody>
                    <a:bodyPr/>
                    <a:lstStyle/>
                    <a:p>
                      <a:pPr algn="ctr"/>
                      <a:r>
                        <a:rPr lang="en-MY" sz="1800" dirty="0"/>
                        <a:t>53-61</a:t>
                      </a:r>
                    </a:p>
                  </a:txBody>
                  <a:tcPr marL="68580" marR="68580" marT="34290" marB="34290"/>
                </a:tc>
                <a:tc>
                  <a:txBody>
                    <a:bodyPr/>
                    <a:lstStyle/>
                    <a:p>
                      <a:pPr algn="ctr"/>
                      <a:r>
                        <a:rPr lang="en-MY" sz="1800" dirty="0"/>
                        <a:t>13</a:t>
                      </a:r>
                    </a:p>
                  </a:txBody>
                  <a:tcPr marL="68580" marR="68580" marT="34290" marB="34290"/>
                </a:tc>
                <a:tc>
                  <a:txBody>
                    <a:bodyPr/>
                    <a:lstStyle/>
                    <a:p>
                      <a:pPr algn="ctr"/>
                      <a:r>
                        <a:rPr lang="en-MY" sz="1800" dirty="0"/>
                        <a:t>52.5-61.5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57</a:t>
                      </a:r>
                    </a:p>
                  </a:txBody>
                  <a:tcPr marL="68580" marR="68580" marT="34290" marB="34290"/>
                </a:tc>
                <a:extLst>
                  <a:ext uri="{0D108BD9-81ED-4DB2-BD59-A6C34878D82A}">
                    <a16:rowId xmlns:a16="http://schemas.microsoft.com/office/drawing/2014/main" val="10003"/>
                  </a:ext>
                </a:extLst>
              </a:tr>
              <a:tr h="326884">
                <a:tc>
                  <a:txBody>
                    <a:bodyPr/>
                    <a:lstStyle/>
                    <a:p>
                      <a:pPr algn="ctr"/>
                      <a:r>
                        <a:rPr lang="en-MY" sz="1800" dirty="0"/>
                        <a:t>62-70</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61.5-70.5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66</a:t>
                      </a:r>
                    </a:p>
                  </a:txBody>
                  <a:tcPr marL="68580" marR="68580" marT="34290" marB="34290"/>
                </a:tc>
                <a:extLst>
                  <a:ext uri="{0D108BD9-81ED-4DB2-BD59-A6C34878D82A}">
                    <a16:rowId xmlns:a16="http://schemas.microsoft.com/office/drawing/2014/main" val="10004"/>
                  </a:ext>
                </a:extLst>
              </a:tr>
              <a:tr h="326884">
                <a:tc>
                  <a:txBody>
                    <a:bodyPr/>
                    <a:lstStyle/>
                    <a:p>
                      <a:pPr algn="ctr"/>
                      <a:r>
                        <a:rPr lang="en-MY" sz="1800" dirty="0"/>
                        <a:t>71-79</a:t>
                      </a:r>
                    </a:p>
                  </a:txBody>
                  <a:tcPr marL="68580" marR="68580" marT="34290" marB="34290"/>
                </a:tc>
                <a:tc>
                  <a:txBody>
                    <a:bodyPr/>
                    <a:lstStyle/>
                    <a:p>
                      <a:pPr algn="ctr"/>
                      <a:r>
                        <a:rPr lang="en-MY" sz="1800" dirty="0"/>
                        <a:t>5</a:t>
                      </a:r>
                    </a:p>
                  </a:txBody>
                  <a:tcPr marL="68580" marR="68580" marT="34290" marB="34290"/>
                </a:tc>
                <a:tc>
                  <a:txBody>
                    <a:bodyPr/>
                    <a:lstStyle/>
                    <a:p>
                      <a:pPr algn="ctr"/>
                      <a:r>
                        <a:rPr lang="en-MY" sz="1800" dirty="0"/>
                        <a:t>70.5-79.5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75</a:t>
                      </a:r>
                    </a:p>
                  </a:txBody>
                  <a:tcPr marL="68580" marR="68580" marT="34290" marB="34290"/>
                </a:tc>
                <a:extLst>
                  <a:ext uri="{0D108BD9-81ED-4DB2-BD59-A6C34878D82A}">
                    <a16:rowId xmlns:a16="http://schemas.microsoft.com/office/drawing/2014/main" val="10005"/>
                  </a:ext>
                </a:extLst>
              </a:tr>
              <a:tr h="326884">
                <a:tc>
                  <a:txBody>
                    <a:bodyPr/>
                    <a:lstStyle/>
                    <a:p>
                      <a:pPr algn="ctr"/>
                      <a:r>
                        <a:rPr lang="en-MY" sz="1800" dirty="0"/>
                        <a:t>80-88</a:t>
                      </a:r>
                    </a:p>
                  </a:txBody>
                  <a:tcPr marL="68580" marR="68580" marT="34290" marB="34290"/>
                </a:tc>
                <a:tc>
                  <a:txBody>
                    <a:bodyPr/>
                    <a:lstStyle/>
                    <a:p>
                      <a:pPr algn="ctr"/>
                      <a:r>
                        <a:rPr lang="en-MY" sz="1800" dirty="0"/>
                        <a:t>3</a:t>
                      </a:r>
                    </a:p>
                  </a:txBody>
                  <a:tcPr marL="68580" marR="68580" marT="34290" marB="34290"/>
                </a:tc>
                <a:tc>
                  <a:txBody>
                    <a:bodyPr/>
                    <a:lstStyle/>
                    <a:p>
                      <a:pPr algn="ctr"/>
                      <a:r>
                        <a:rPr lang="en-MY" sz="1800" dirty="0"/>
                        <a:t>79.5-88.5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84</a:t>
                      </a:r>
                    </a:p>
                  </a:txBody>
                  <a:tcPr marL="68580" marR="68580" marT="34290" marB="34290"/>
                </a:tc>
                <a:extLst>
                  <a:ext uri="{0D108BD9-81ED-4DB2-BD59-A6C34878D82A}">
                    <a16:rowId xmlns:a16="http://schemas.microsoft.com/office/drawing/2014/main" val="10006"/>
                  </a:ext>
                </a:extLst>
              </a:tr>
              <a:tr h="326884">
                <a:tc>
                  <a:txBody>
                    <a:bodyPr/>
                    <a:lstStyle/>
                    <a:p>
                      <a:pPr algn="ctr"/>
                      <a:r>
                        <a:rPr lang="en-MY" sz="1800" dirty="0"/>
                        <a:t>89-97</a:t>
                      </a:r>
                    </a:p>
                  </a:txBody>
                  <a:tcPr marL="68580" marR="68580" marT="34290" marB="34290"/>
                </a:tc>
                <a:tc>
                  <a:txBody>
                    <a:bodyPr/>
                    <a:lstStyle/>
                    <a:p>
                      <a:pPr algn="ctr"/>
                      <a:r>
                        <a:rPr lang="en-MY" sz="1800" dirty="0"/>
                        <a:t>1</a:t>
                      </a:r>
                    </a:p>
                  </a:txBody>
                  <a:tcPr marL="68580" marR="68580" marT="34290" marB="34290"/>
                </a:tc>
                <a:tc>
                  <a:txBody>
                    <a:bodyPr/>
                    <a:lstStyle/>
                    <a:p>
                      <a:pPr algn="ctr"/>
                      <a:r>
                        <a:rPr lang="en-MY" sz="1800" dirty="0"/>
                        <a:t>88.5-97.5</a:t>
                      </a:r>
                    </a:p>
                  </a:txBody>
                  <a:tcPr marL="68580" marR="68580" marT="34290" marB="34290"/>
                </a:tc>
                <a:tc>
                  <a:txBody>
                    <a:bodyPr/>
                    <a:lstStyle/>
                    <a:p>
                      <a:pPr algn="ctr"/>
                      <a:r>
                        <a:rPr lang="en-MY" sz="1800" dirty="0"/>
                        <a:t>9</a:t>
                      </a:r>
                    </a:p>
                  </a:txBody>
                  <a:tcPr marL="68580" marR="68580" marT="34290" marB="34290"/>
                </a:tc>
                <a:tc>
                  <a:txBody>
                    <a:bodyPr/>
                    <a:lstStyle/>
                    <a:p>
                      <a:pPr algn="ctr"/>
                      <a:r>
                        <a:rPr lang="en-MY" sz="1800" dirty="0"/>
                        <a:t>93</a:t>
                      </a:r>
                    </a:p>
                  </a:txBody>
                  <a:tcPr marL="68580" marR="68580" marT="34290" marB="3429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6746698"/>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72315044"/>
              </p:ext>
            </p:extLst>
          </p:nvPr>
        </p:nvGraphicFramePr>
        <p:xfrm>
          <a:off x="965914" y="2189050"/>
          <a:ext cx="7035084" cy="3754551"/>
        </p:xfrm>
        <a:graphic>
          <a:graphicData uri="http://schemas.openxmlformats.org/drawingml/2006/table">
            <a:tbl>
              <a:tblPr firstRow="1" bandRow="1">
                <a:tableStyleId>{69CF1AB2-1976-4502-BF36-3FF5EA218861}</a:tableStyleId>
              </a:tblPr>
              <a:tblGrid>
                <a:gridCol w="2345028">
                  <a:extLst>
                    <a:ext uri="{9D8B030D-6E8A-4147-A177-3AD203B41FA5}">
                      <a16:colId xmlns:a16="http://schemas.microsoft.com/office/drawing/2014/main" val="20000"/>
                    </a:ext>
                  </a:extLst>
                </a:gridCol>
                <a:gridCol w="2345028">
                  <a:extLst>
                    <a:ext uri="{9D8B030D-6E8A-4147-A177-3AD203B41FA5}">
                      <a16:colId xmlns:a16="http://schemas.microsoft.com/office/drawing/2014/main" val="20001"/>
                    </a:ext>
                  </a:extLst>
                </a:gridCol>
                <a:gridCol w="2345028">
                  <a:extLst>
                    <a:ext uri="{9D8B030D-6E8A-4147-A177-3AD203B41FA5}">
                      <a16:colId xmlns:a16="http://schemas.microsoft.com/office/drawing/2014/main" val="20002"/>
                    </a:ext>
                  </a:extLst>
                </a:gridCol>
              </a:tblGrid>
              <a:tr h="920927">
                <a:tc>
                  <a:txBody>
                    <a:bodyPr/>
                    <a:lstStyle/>
                    <a:p>
                      <a:pPr algn="ctr"/>
                      <a:r>
                        <a:rPr lang="en-MY" sz="1800" dirty="0">
                          <a:solidFill>
                            <a:schemeClr val="tx1"/>
                          </a:solidFill>
                        </a:rPr>
                        <a:t>LESS</a:t>
                      </a:r>
                      <a:r>
                        <a:rPr lang="en-MY" sz="1800" baseline="0" dirty="0">
                          <a:solidFill>
                            <a:schemeClr val="tx1"/>
                          </a:solidFill>
                        </a:rPr>
                        <a:t> THAN UPPER BOUNDARIES</a:t>
                      </a:r>
                      <a:endParaRPr lang="en-MY" sz="1800" dirty="0">
                        <a:solidFill>
                          <a:schemeClr val="tx1"/>
                        </a:solidFill>
                      </a:endParaRPr>
                    </a:p>
                  </a:txBody>
                  <a:tcPr marL="68580" marR="68580" marT="34290" marB="34290"/>
                </a:tc>
                <a:tc>
                  <a:txBody>
                    <a:bodyPr/>
                    <a:lstStyle/>
                    <a:p>
                      <a:pPr algn="ctr"/>
                      <a:r>
                        <a:rPr lang="en-MY" sz="1800" dirty="0">
                          <a:solidFill>
                            <a:schemeClr val="tx1"/>
                          </a:solidFill>
                        </a:rPr>
                        <a:t>CUMULATIVE FREQUENCIES</a:t>
                      </a:r>
                    </a:p>
                  </a:txBody>
                  <a:tcPr marL="68580" marR="68580" marT="34290" marB="34290"/>
                </a:tc>
                <a:tc>
                  <a:txBody>
                    <a:bodyPr/>
                    <a:lstStyle/>
                    <a:p>
                      <a:pPr algn="ctr"/>
                      <a:r>
                        <a:rPr lang="en-MY" sz="1800" dirty="0">
                          <a:solidFill>
                            <a:schemeClr val="tx1"/>
                          </a:solidFill>
                        </a:rPr>
                        <a:t>CUMULATIVE RELATIVE FREQUENCIES</a:t>
                      </a:r>
                    </a:p>
                  </a:txBody>
                  <a:tcPr marL="68580" marR="68580" marT="34290" marB="34290"/>
                </a:tc>
                <a:extLst>
                  <a:ext uri="{0D108BD9-81ED-4DB2-BD59-A6C34878D82A}">
                    <a16:rowId xmlns:a16="http://schemas.microsoft.com/office/drawing/2014/main" val="10000"/>
                  </a:ext>
                </a:extLst>
              </a:tr>
              <a:tr h="354203">
                <a:tc>
                  <a:txBody>
                    <a:bodyPr/>
                    <a:lstStyle/>
                    <a:p>
                      <a:pPr algn="ctr"/>
                      <a:r>
                        <a:rPr lang="en-MY" sz="1800" dirty="0">
                          <a:solidFill>
                            <a:schemeClr val="tx1"/>
                          </a:solidFill>
                        </a:rPr>
                        <a:t>34.5</a:t>
                      </a:r>
                    </a:p>
                  </a:txBody>
                  <a:tcPr marL="68580" marR="68580" marT="34290" marB="34290"/>
                </a:tc>
                <a:tc>
                  <a:txBody>
                    <a:bodyPr/>
                    <a:lstStyle/>
                    <a:p>
                      <a:pPr algn="ctr"/>
                      <a:r>
                        <a:rPr lang="en-MY" sz="1800" dirty="0">
                          <a:solidFill>
                            <a:schemeClr val="tx1"/>
                          </a:solidFill>
                        </a:rPr>
                        <a:t>0</a:t>
                      </a:r>
                    </a:p>
                  </a:txBody>
                  <a:tcPr marL="68580" marR="68580" marT="34290" marB="34290"/>
                </a:tc>
                <a:tc>
                  <a:txBody>
                    <a:bodyPr/>
                    <a:lstStyle/>
                    <a:p>
                      <a:pPr algn="ctr"/>
                      <a:r>
                        <a:rPr lang="en-MY" sz="1800" dirty="0">
                          <a:solidFill>
                            <a:schemeClr val="tx1"/>
                          </a:solidFill>
                        </a:rPr>
                        <a:t>0</a:t>
                      </a:r>
                    </a:p>
                  </a:txBody>
                  <a:tcPr marL="68580" marR="68580" marT="34290" marB="34290"/>
                </a:tc>
                <a:extLst>
                  <a:ext uri="{0D108BD9-81ED-4DB2-BD59-A6C34878D82A}">
                    <a16:rowId xmlns:a16="http://schemas.microsoft.com/office/drawing/2014/main" val="10001"/>
                  </a:ext>
                </a:extLst>
              </a:tr>
              <a:tr h="354203">
                <a:tc>
                  <a:txBody>
                    <a:bodyPr/>
                    <a:lstStyle/>
                    <a:p>
                      <a:pPr algn="ctr"/>
                      <a:r>
                        <a:rPr lang="en-MY" sz="1800" dirty="0">
                          <a:solidFill>
                            <a:schemeClr val="tx1"/>
                          </a:solidFill>
                        </a:rPr>
                        <a:t>43.5</a:t>
                      </a:r>
                    </a:p>
                  </a:txBody>
                  <a:tcPr marL="68580" marR="68580" marT="34290" marB="34290"/>
                </a:tc>
                <a:tc>
                  <a:txBody>
                    <a:bodyPr/>
                    <a:lstStyle/>
                    <a:p>
                      <a:pPr algn="ctr"/>
                      <a:r>
                        <a:rPr lang="en-MY" sz="1800" dirty="0">
                          <a:solidFill>
                            <a:schemeClr val="tx1"/>
                          </a:solidFill>
                        </a:rPr>
                        <a:t>4</a:t>
                      </a:r>
                    </a:p>
                  </a:txBody>
                  <a:tcPr marL="68580" marR="68580" marT="34290" marB="34290"/>
                </a:tc>
                <a:tc>
                  <a:txBody>
                    <a:bodyPr/>
                    <a:lstStyle/>
                    <a:p>
                      <a:pPr algn="ctr"/>
                      <a:r>
                        <a:rPr lang="en-MY" sz="1800" dirty="0">
                          <a:solidFill>
                            <a:schemeClr val="tx1"/>
                          </a:solidFill>
                        </a:rPr>
                        <a:t>4/40 = 10.0%</a:t>
                      </a:r>
                    </a:p>
                  </a:txBody>
                  <a:tcPr marL="68580" marR="68580" marT="34290" marB="34290"/>
                </a:tc>
                <a:extLst>
                  <a:ext uri="{0D108BD9-81ED-4DB2-BD59-A6C34878D82A}">
                    <a16:rowId xmlns:a16="http://schemas.microsoft.com/office/drawing/2014/main" val="10002"/>
                  </a:ext>
                </a:extLst>
              </a:tr>
              <a:tr h="354203">
                <a:tc>
                  <a:txBody>
                    <a:bodyPr/>
                    <a:lstStyle/>
                    <a:p>
                      <a:pPr algn="ctr"/>
                      <a:r>
                        <a:rPr lang="en-MY" sz="1800" dirty="0">
                          <a:solidFill>
                            <a:schemeClr val="tx1"/>
                          </a:solidFill>
                        </a:rPr>
                        <a:t>52.5</a:t>
                      </a:r>
                    </a:p>
                  </a:txBody>
                  <a:tcPr marL="68580" marR="68580" marT="34290" marB="34290"/>
                </a:tc>
                <a:tc>
                  <a:txBody>
                    <a:bodyPr/>
                    <a:lstStyle/>
                    <a:p>
                      <a:pPr algn="ctr"/>
                      <a:r>
                        <a:rPr lang="en-MY" sz="1800" dirty="0">
                          <a:solidFill>
                            <a:schemeClr val="tx1"/>
                          </a:solidFill>
                        </a:rPr>
                        <a:t>9</a:t>
                      </a:r>
                    </a:p>
                  </a:txBody>
                  <a:tcPr marL="68580" marR="68580" marT="34290" marB="34290"/>
                </a:tc>
                <a:tc>
                  <a:txBody>
                    <a:bodyPr/>
                    <a:lstStyle/>
                    <a:p>
                      <a:pPr algn="ctr"/>
                      <a:r>
                        <a:rPr lang="en-MY" sz="1800" dirty="0">
                          <a:solidFill>
                            <a:schemeClr val="tx1"/>
                          </a:solidFill>
                        </a:rPr>
                        <a:t>9/40 = 22.5%</a:t>
                      </a:r>
                    </a:p>
                  </a:txBody>
                  <a:tcPr marL="68580" marR="68580" marT="34290" marB="34290"/>
                </a:tc>
                <a:extLst>
                  <a:ext uri="{0D108BD9-81ED-4DB2-BD59-A6C34878D82A}">
                    <a16:rowId xmlns:a16="http://schemas.microsoft.com/office/drawing/2014/main" val="10003"/>
                  </a:ext>
                </a:extLst>
              </a:tr>
              <a:tr h="354203">
                <a:tc>
                  <a:txBody>
                    <a:bodyPr/>
                    <a:lstStyle/>
                    <a:p>
                      <a:pPr algn="ctr"/>
                      <a:r>
                        <a:rPr lang="en-MY" sz="1800" dirty="0">
                          <a:solidFill>
                            <a:schemeClr val="tx1"/>
                          </a:solidFill>
                        </a:rPr>
                        <a:t>61.5</a:t>
                      </a:r>
                    </a:p>
                  </a:txBody>
                  <a:tcPr marL="68580" marR="68580" marT="34290" marB="34290"/>
                </a:tc>
                <a:tc>
                  <a:txBody>
                    <a:bodyPr/>
                    <a:lstStyle/>
                    <a:p>
                      <a:pPr algn="ctr"/>
                      <a:r>
                        <a:rPr lang="en-MY" sz="1800" dirty="0">
                          <a:solidFill>
                            <a:schemeClr val="tx1"/>
                          </a:solidFill>
                        </a:rPr>
                        <a:t>22</a:t>
                      </a:r>
                    </a:p>
                  </a:txBody>
                  <a:tcPr marL="68580" marR="68580" marT="34290" marB="34290"/>
                </a:tc>
                <a:tc>
                  <a:txBody>
                    <a:bodyPr/>
                    <a:lstStyle/>
                    <a:p>
                      <a:pPr algn="ctr"/>
                      <a:r>
                        <a:rPr lang="en-MY" sz="1800" dirty="0">
                          <a:solidFill>
                            <a:schemeClr val="tx1"/>
                          </a:solidFill>
                        </a:rPr>
                        <a:t>22/40 = 55.0%</a:t>
                      </a:r>
                    </a:p>
                  </a:txBody>
                  <a:tcPr marL="68580" marR="68580" marT="34290" marB="34290"/>
                </a:tc>
                <a:extLst>
                  <a:ext uri="{0D108BD9-81ED-4DB2-BD59-A6C34878D82A}">
                    <a16:rowId xmlns:a16="http://schemas.microsoft.com/office/drawing/2014/main" val="10004"/>
                  </a:ext>
                </a:extLst>
              </a:tr>
              <a:tr h="354203">
                <a:tc>
                  <a:txBody>
                    <a:bodyPr/>
                    <a:lstStyle/>
                    <a:p>
                      <a:pPr algn="ctr"/>
                      <a:r>
                        <a:rPr lang="en-MY" sz="1800" dirty="0">
                          <a:solidFill>
                            <a:schemeClr val="tx1"/>
                          </a:solidFill>
                        </a:rPr>
                        <a:t>70.5</a:t>
                      </a:r>
                    </a:p>
                  </a:txBody>
                  <a:tcPr marL="68580" marR="68580" marT="34290" marB="34290"/>
                </a:tc>
                <a:tc>
                  <a:txBody>
                    <a:bodyPr/>
                    <a:lstStyle/>
                    <a:p>
                      <a:pPr algn="ctr"/>
                      <a:r>
                        <a:rPr lang="en-MY" sz="1800" dirty="0">
                          <a:solidFill>
                            <a:schemeClr val="tx1"/>
                          </a:solidFill>
                        </a:rPr>
                        <a:t>31</a:t>
                      </a:r>
                    </a:p>
                  </a:txBody>
                  <a:tcPr marL="68580" marR="68580" marT="34290" marB="34290"/>
                </a:tc>
                <a:tc>
                  <a:txBody>
                    <a:bodyPr/>
                    <a:lstStyle/>
                    <a:p>
                      <a:pPr algn="ctr"/>
                      <a:r>
                        <a:rPr lang="en-MY" sz="1800" dirty="0">
                          <a:solidFill>
                            <a:schemeClr val="tx1"/>
                          </a:solidFill>
                        </a:rPr>
                        <a:t>31/40 = 77.5%</a:t>
                      </a:r>
                    </a:p>
                  </a:txBody>
                  <a:tcPr marL="68580" marR="68580" marT="34290" marB="34290"/>
                </a:tc>
                <a:extLst>
                  <a:ext uri="{0D108BD9-81ED-4DB2-BD59-A6C34878D82A}">
                    <a16:rowId xmlns:a16="http://schemas.microsoft.com/office/drawing/2014/main" val="10005"/>
                  </a:ext>
                </a:extLst>
              </a:tr>
              <a:tr h="354203">
                <a:tc>
                  <a:txBody>
                    <a:bodyPr/>
                    <a:lstStyle/>
                    <a:p>
                      <a:pPr algn="ctr"/>
                      <a:r>
                        <a:rPr lang="en-MY" sz="1800" dirty="0">
                          <a:solidFill>
                            <a:schemeClr val="tx1"/>
                          </a:solidFill>
                        </a:rPr>
                        <a:t>79.5</a:t>
                      </a:r>
                    </a:p>
                  </a:txBody>
                  <a:tcPr marL="68580" marR="68580" marT="34290" marB="34290"/>
                </a:tc>
                <a:tc>
                  <a:txBody>
                    <a:bodyPr/>
                    <a:lstStyle/>
                    <a:p>
                      <a:pPr algn="ctr"/>
                      <a:r>
                        <a:rPr lang="en-MY" sz="1800" dirty="0">
                          <a:solidFill>
                            <a:schemeClr val="tx1"/>
                          </a:solidFill>
                        </a:rPr>
                        <a:t>36</a:t>
                      </a:r>
                    </a:p>
                  </a:txBody>
                  <a:tcPr marL="68580" marR="68580" marT="34290" marB="34290"/>
                </a:tc>
                <a:tc>
                  <a:txBody>
                    <a:bodyPr/>
                    <a:lstStyle/>
                    <a:p>
                      <a:pPr algn="ctr"/>
                      <a:r>
                        <a:rPr lang="en-MY" sz="1800" dirty="0">
                          <a:solidFill>
                            <a:schemeClr val="tx1"/>
                          </a:solidFill>
                        </a:rPr>
                        <a:t>36/40 =</a:t>
                      </a:r>
                      <a:r>
                        <a:rPr lang="en-MY" sz="1800" baseline="0" dirty="0">
                          <a:solidFill>
                            <a:schemeClr val="tx1"/>
                          </a:solidFill>
                        </a:rPr>
                        <a:t> 90.0%</a:t>
                      </a:r>
                      <a:endParaRPr lang="en-MY" sz="1800" dirty="0">
                        <a:solidFill>
                          <a:schemeClr val="tx1"/>
                        </a:solidFill>
                      </a:endParaRPr>
                    </a:p>
                  </a:txBody>
                  <a:tcPr marL="68580" marR="68580" marT="34290" marB="34290"/>
                </a:tc>
                <a:extLst>
                  <a:ext uri="{0D108BD9-81ED-4DB2-BD59-A6C34878D82A}">
                    <a16:rowId xmlns:a16="http://schemas.microsoft.com/office/drawing/2014/main" val="10006"/>
                  </a:ext>
                </a:extLst>
              </a:tr>
              <a:tr h="354203">
                <a:tc>
                  <a:txBody>
                    <a:bodyPr/>
                    <a:lstStyle/>
                    <a:p>
                      <a:pPr algn="ctr"/>
                      <a:r>
                        <a:rPr lang="en-MY" sz="1800" dirty="0">
                          <a:solidFill>
                            <a:schemeClr val="tx1"/>
                          </a:solidFill>
                        </a:rPr>
                        <a:t>88.5</a:t>
                      </a:r>
                    </a:p>
                  </a:txBody>
                  <a:tcPr marL="68580" marR="68580" marT="34290" marB="34290"/>
                </a:tc>
                <a:tc>
                  <a:txBody>
                    <a:bodyPr/>
                    <a:lstStyle/>
                    <a:p>
                      <a:pPr algn="ctr"/>
                      <a:r>
                        <a:rPr lang="en-MY" sz="1800" dirty="0">
                          <a:solidFill>
                            <a:schemeClr val="tx1"/>
                          </a:solidFill>
                        </a:rPr>
                        <a:t>39</a:t>
                      </a:r>
                    </a:p>
                  </a:txBody>
                  <a:tcPr marL="68580" marR="68580" marT="34290" marB="34290"/>
                </a:tc>
                <a:tc>
                  <a:txBody>
                    <a:bodyPr/>
                    <a:lstStyle/>
                    <a:p>
                      <a:pPr algn="ctr"/>
                      <a:r>
                        <a:rPr lang="en-MY" sz="1800" dirty="0">
                          <a:solidFill>
                            <a:schemeClr val="tx1"/>
                          </a:solidFill>
                        </a:rPr>
                        <a:t>39/40 = 97.5%</a:t>
                      </a:r>
                    </a:p>
                  </a:txBody>
                  <a:tcPr marL="68580" marR="68580" marT="34290" marB="34290"/>
                </a:tc>
                <a:extLst>
                  <a:ext uri="{0D108BD9-81ED-4DB2-BD59-A6C34878D82A}">
                    <a16:rowId xmlns:a16="http://schemas.microsoft.com/office/drawing/2014/main" val="10007"/>
                  </a:ext>
                </a:extLst>
              </a:tr>
              <a:tr h="354203">
                <a:tc>
                  <a:txBody>
                    <a:bodyPr/>
                    <a:lstStyle/>
                    <a:p>
                      <a:pPr algn="ctr"/>
                      <a:r>
                        <a:rPr lang="en-MY" sz="1800" b="0" dirty="0">
                          <a:solidFill>
                            <a:schemeClr val="tx1"/>
                          </a:solidFill>
                        </a:rPr>
                        <a:t>97.5</a:t>
                      </a:r>
                    </a:p>
                  </a:txBody>
                  <a:tcPr marL="68580" marR="68580" marT="34290" marB="34290"/>
                </a:tc>
                <a:tc>
                  <a:txBody>
                    <a:bodyPr/>
                    <a:lstStyle/>
                    <a:p>
                      <a:pPr algn="ctr"/>
                      <a:r>
                        <a:rPr lang="en-MY" sz="1800" b="0" dirty="0">
                          <a:solidFill>
                            <a:schemeClr val="tx1"/>
                          </a:solidFill>
                        </a:rPr>
                        <a:t>40</a:t>
                      </a:r>
                    </a:p>
                  </a:txBody>
                  <a:tcPr marL="68580" marR="68580" marT="34290" marB="34290"/>
                </a:tc>
                <a:tc>
                  <a:txBody>
                    <a:bodyPr/>
                    <a:lstStyle/>
                    <a:p>
                      <a:pPr algn="ctr"/>
                      <a:r>
                        <a:rPr lang="en-MY" sz="1800" b="0" dirty="0">
                          <a:solidFill>
                            <a:schemeClr val="tx1"/>
                          </a:solidFill>
                        </a:rPr>
                        <a:t>40/40</a:t>
                      </a:r>
                      <a:r>
                        <a:rPr lang="en-MY" sz="1800" b="0" baseline="0" dirty="0">
                          <a:solidFill>
                            <a:schemeClr val="tx1"/>
                          </a:solidFill>
                        </a:rPr>
                        <a:t> = 100.0%</a:t>
                      </a:r>
                      <a:endParaRPr lang="en-MY" sz="1800" b="0" dirty="0">
                        <a:solidFill>
                          <a:schemeClr val="tx1"/>
                        </a:solidFill>
                      </a:endParaRPr>
                    </a:p>
                  </a:txBody>
                  <a:tcPr marL="68580" marR="68580" marT="34290" marB="34290"/>
                </a:tc>
                <a:extLst>
                  <a:ext uri="{0D108BD9-81ED-4DB2-BD59-A6C34878D82A}">
                    <a16:rowId xmlns:a16="http://schemas.microsoft.com/office/drawing/2014/main" val="10008"/>
                  </a:ext>
                </a:extLst>
              </a:tr>
            </a:tbl>
          </a:graphicData>
        </a:graphic>
      </p:graphicFrame>
      <p:cxnSp>
        <p:nvCxnSpPr>
          <p:cNvPr id="5" name="Straight Arrow Connector 4"/>
          <p:cNvCxnSpPr>
            <a:cxnSpLocks/>
            <a:endCxn id="6" idx="0"/>
          </p:cNvCxnSpPr>
          <p:nvPr/>
        </p:nvCxnSpPr>
        <p:spPr>
          <a:xfrm>
            <a:off x="4172755" y="1932688"/>
            <a:ext cx="310701" cy="25636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62427" y="1570263"/>
            <a:ext cx="1642058" cy="300082"/>
          </a:xfrm>
          <a:prstGeom prst="rect">
            <a:avLst/>
          </a:prstGeom>
          <a:solidFill>
            <a:srgbClr val="FFFF00"/>
          </a:solidFill>
          <a:ln>
            <a:solidFill>
              <a:schemeClr val="tx1"/>
            </a:solidFill>
          </a:ln>
        </p:spPr>
        <p:txBody>
          <a:bodyPr wrap="square" rtlCol="0">
            <a:spAutoFit/>
          </a:bodyPr>
          <a:lstStyle/>
          <a:p>
            <a:r>
              <a:rPr lang="en-MY" sz="1350" dirty="0"/>
              <a:t>Always start with 0</a:t>
            </a:r>
          </a:p>
        </p:txBody>
      </p:sp>
      <p:sp>
        <p:nvSpPr>
          <p:cNvPr id="8" name="TextBox 7">
            <a:extLst>
              <a:ext uri="{FF2B5EF4-FFF2-40B4-BE49-F238E27FC236}">
                <a16:creationId xmlns:a16="http://schemas.microsoft.com/office/drawing/2014/main" id="{BC324532-1F3F-48E1-953C-613F4ED0E96F}"/>
              </a:ext>
            </a:extLst>
          </p:cNvPr>
          <p:cNvSpPr txBox="1"/>
          <p:nvPr/>
        </p:nvSpPr>
        <p:spPr>
          <a:xfrm>
            <a:off x="965914" y="914399"/>
            <a:ext cx="5892086" cy="400110"/>
          </a:xfrm>
          <a:prstGeom prst="rect">
            <a:avLst/>
          </a:prstGeom>
          <a:noFill/>
        </p:spPr>
        <p:txBody>
          <a:bodyPr wrap="square">
            <a:spAutoFit/>
          </a:bodyPr>
          <a:lstStyle/>
          <a:p>
            <a:r>
              <a:rPr lang="en-MY" sz="2000" b="1" u="sng" dirty="0">
                <a:solidFill>
                  <a:srgbClr val="C00000"/>
                </a:solidFill>
              </a:rPr>
              <a:t>CUMULATIVE FREQUENCY DISTRIBUTION (cont.)</a:t>
            </a:r>
          </a:p>
        </p:txBody>
      </p:sp>
    </p:spTree>
    <p:extLst>
      <p:ext uri="{BB962C8B-B14F-4D97-AF65-F5344CB8AC3E}">
        <p14:creationId xmlns:p14="http://schemas.microsoft.com/office/powerpoint/2010/main" val="231330826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FCFD9830-5686-47D2-B3EF-A27C5B93A8DB}"/>
              </a:ext>
            </a:extLst>
          </p:cNvPr>
          <p:cNvSpPr txBox="1">
            <a:spLocks/>
          </p:cNvSpPr>
          <p:nvPr/>
        </p:nvSpPr>
        <p:spPr>
          <a:xfrm>
            <a:off x="531628" y="685800"/>
            <a:ext cx="1830572" cy="713349"/>
          </a:xfrm>
          <a:prstGeom prst="rect">
            <a:avLst/>
          </a:prstGeom>
          <a:solidFill>
            <a:schemeClr val="accent1">
              <a:lumMod val="40000"/>
              <a:lumOff val="60000"/>
            </a:schemeClr>
          </a:solidFill>
          <a:ln>
            <a:solidFill>
              <a:srgbClr val="FF0000"/>
            </a:solidFill>
          </a:ln>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800" dirty="0">
                <a:solidFill>
                  <a:schemeClr val="tx1"/>
                </a:solidFill>
              </a:rPr>
              <a:t>2. Graphs</a:t>
            </a:r>
          </a:p>
        </p:txBody>
      </p:sp>
      <p:sp>
        <p:nvSpPr>
          <p:cNvPr id="8" name="Content Placeholder 7">
            <a:extLst>
              <a:ext uri="{FF2B5EF4-FFF2-40B4-BE49-F238E27FC236}">
                <a16:creationId xmlns:a16="http://schemas.microsoft.com/office/drawing/2014/main" id="{58050E3F-2D4C-431B-B58D-91BF23CA7EA1}"/>
              </a:ext>
            </a:extLst>
          </p:cNvPr>
          <p:cNvSpPr txBox="1">
            <a:spLocks noGrp="1"/>
          </p:cNvSpPr>
          <p:nvPr>
            <p:ph sz="quarter" idx="1"/>
          </p:nvPr>
        </p:nvSpPr>
        <p:spPr>
          <a:xfrm>
            <a:off x="531628" y="1981200"/>
            <a:ext cx="7164572" cy="1969770"/>
          </a:xfrm>
          <a:prstGeom prst="rect">
            <a:avLst/>
          </a:prstGeom>
          <a:solidFill>
            <a:schemeClr val="accent5">
              <a:lumMod val="60000"/>
              <a:lumOff val="40000"/>
            </a:schemeClr>
          </a:solidFill>
        </p:spPr>
        <p:txBody>
          <a:bodyPr wrap="square" rtlCol="0">
            <a:spAutoFit/>
          </a:bodyPr>
          <a:lstStyle/>
          <a:p>
            <a:pPr marL="971550" lvl="1" indent="-514350">
              <a:buFont typeface="+mj-lt"/>
              <a:buAutoNum type="alphaLcPeriod"/>
            </a:pPr>
            <a:r>
              <a:rPr lang="en-MY" sz="2800" b="1" dirty="0"/>
              <a:t>Histogram</a:t>
            </a:r>
          </a:p>
          <a:p>
            <a:pPr marL="971550" lvl="1" indent="-514350">
              <a:buFont typeface="+mj-lt"/>
              <a:buAutoNum type="alphaLcPeriod"/>
            </a:pPr>
            <a:r>
              <a:rPr lang="en-MY" sz="2800" b="1" dirty="0"/>
              <a:t>Frequency Polygon</a:t>
            </a:r>
          </a:p>
          <a:p>
            <a:pPr marL="971550" lvl="1" indent="-514350">
              <a:buFont typeface="+mj-lt"/>
              <a:buAutoNum type="alphaLcPeriod"/>
            </a:pPr>
            <a:r>
              <a:rPr lang="en-MY" sz="2800" b="1" dirty="0"/>
              <a:t>Cumulative Frequency Polygon (Ogive)</a:t>
            </a:r>
          </a:p>
          <a:p>
            <a:pPr marL="971550" lvl="1" indent="-514350">
              <a:buFont typeface="+mj-lt"/>
              <a:buAutoNum type="alphaLcPeriod"/>
            </a:pPr>
            <a:r>
              <a:rPr lang="en-MY" sz="2800" b="1" dirty="0"/>
              <a:t>Stem and Leaf</a:t>
            </a:r>
          </a:p>
        </p:txBody>
      </p:sp>
    </p:spTree>
    <p:extLst>
      <p:ext uri="{BB962C8B-B14F-4D97-AF65-F5344CB8AC3E}">
        <p14:creationId xmlns:p14="http://schemas.microsoft.com/office/powerpoint/2010/main" val="92115633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a:xfrm>
            <a:off x="914400" y="274638"/>
            <a:ext cx="2743200" cy="715962"/>
          </a:xfrm>
          <a:solidFill>
            <a:schemeClr val="accent1">
              <a:lumMod val="40000"/>
              <a:lumOff val="60000"/>
            </a:schemeClr>
          </a:solidFill>
          <a:ln>
            <a:solidFill>
              <a:srgbClr val="FF0000"/>
            </a:solidFill>
          </a:ln>
        </p:spPr>
        <p:txBody>
          <a:bodyPr>
            <a:normAutofit/>
          </a:bodyPr>
          <a:lstStyle/>
          <a:p>
            <a:pPr algn="l" eaLnBrk="1" hangingPunct="1"/>
            <a:r>
              <a:rPr lang="en-US" sz="3700" dirty="0">
                <a:solidFill>
                  <a:schemeClr val="tx1"/>
                </a:solidFill>
              </a:rPr>
              <a:t>a. Histogram</a:t>
            </a:r>
          </a:p>
        </p:txBody>
      </p:sp>
      <p:sp>
        <p:nvSpPr>
          <p:cNvPr id="78853" name="Rectangle 3"/>
          <p:cNvSpPr>
            <a:spLocks noGrp="1" noChangeArrowheads="1"/>
          </p:cNvSpPr>
          <p:nvPr>
            <p:ph type="body" idx="1"/>
          </p:nvPr>
        </p:nvSpPr>
        <p:spPr/>
        <p:txBody>
          <a:bodyPr lIns="91440" tIns="45720" rIns="91440" bIns="45720">
            <a:normAutofit lnSpcReduction="10000"/>
          </a:bodyPr>
          <a:lstStyle/>
          <a:p>
            <a:pPr eaLnBrk="1" hangingPunct="1">
              <a:lnSpc>
                <a:spcPct val="80000"/>
              </a:lnSpc>
              <a:buClr>
                <a:schemeClr val="tx1"/>
              </a:buClr>
              <a:buFont typeface="Wingdings" pitchFamily="2" charset="2"/>
              <a:buChar char="§"/>
            </a:pPr>
            <a:r>
              <a:rPr lang="en-US" sz="2400" dirty="0">
                <a:latin typeface="Times New Roman" pitchFamily="18" charset="0"/>
              </a:rPr>
              <a:t>A vertical bar chart of the data in a frequency distribution is called a </a:t>
            </a:r>
            <a:r>
              <a:rPr lang="en-US" sz="2400" b="1" dirty="0">
                <a:latin typeface="Times New Roman" pitchFamily="18" charset="0"/>
              </a:rPr>
              <a:t>histogram.</a:t>
            </a:r>
          </a:p>
          <a:p>
            <a:pPr eaLnBrk="1" hangingPunct="1">
              <a:lnSpc>
                <a:spcPct val="80000"/>
              </a:lnSpc>
              <a:buClr>
                <a:schemeClr val="tx1"/>
              </a:buClr>
              <a:buFont typeface="Wingdings" pitchFamily="2" charset="2"/>
              <a:buChar char="§"/>
            </a:pPr>
            <a:endParaRPr lang="en-US" sz="2400" dirty="0">
              <a:latin typeface="Times New Roman" pitchFamily="18" charset="0"/>
            </a:endParaRPr>
          </a:p>
          <a:p>
            <a:pPr eaLnBrk="1" hangingPunct="1">
              <a:lnSpc>
                <a:spcPct val="80000"/>
              </a:lnSpc>
              <a:buClr>
                <a:schemeClr val="tx1"/>
              </a:buClr>
              <a:buFont typeface="Wingdings" pitchFamily="2" charset="2"/>
              <a:buChar char="§"/>
            </a:pPr>
            <a:r>
              <a:rPr lang="en-US" sz="2400" dirty="0">
                <a:latin typeface="Times New Roman" pitchFamily="18" charset="0"/>
              </a:rPr>
              <a:t>In a histogram there are no gaps between adjacent bars. </a:t>
            </a:r>
          </a:p>
          <a:p>
            <a:pPr eaLnBrk="1" hangingPunct="1">
              <a:lnSpc>
                <a:spcPct val="80000"/>
              </a:lnSpc>
              <a:buClr>
                <a:schemeClr val="tx1"/>
              </a:buClr>
              <a:buFont typeface="Wingdings" pitchFamily="2" charset="2"/>
              <a:buNone/>
            </a:pPr>
            <a:endParaRPr lang="en-US" sz="2400" dirty="0">
              <a:latin typeface="Times New Roman" pitchFamily="18" charset="0"/>
            </a:endParaRPr>
          </a:p>
          <a:p>
            <a:pPr eaLnBrk="1" hangingPunct="1">
              <a:lnSpc>
                <a:spcPct val="80000"/>
              </a:lnSpc>
              <a:buClr>
                <a:schemeClr val="tx1"/>
              </a:buClr>
              <a:buFont typeface="Wingdings" pitchFamily="2" charset="2"/>
              <a:buChar char="§"/>
            </a:pPr>
            <a:r>
              <a:rPr lang="en-US" sz="2400" dirty="0">
                <a:latin typeface="Times New Roman" pitchFamily="18" charset="0"/>
              </a:rPr>
              <a:t>The </a:t>
            </a:r>
            <a:r>
              <a:rPr lang="en-US" sz="2400" b="1" dirty="0">
                <a:latin typeface="Times New Roman" pitchFamily="18" charset="0"/>
              </a:rPr>
              <a:t>class boundaries</a:t>
            </a:r>
            <a:r>
              <a:rPr lang="en-US" sz="2400" dirty="0">
                <a:latin typeface="Times New Roman" pitchFamily="18" charset="0"/>
              </a:rPr>
              <a:t> are shown on the horizontal axis.</a:t>
            </a:r>
          </a:p>
          <a:p>
            <a:pPr eaLnBrk="1" hangingPunct="1">
              <a:lnSpc>
                <a:spcPct val="80000"/>
              </a:lnSpc>
              <a:buClr>
                <a:schemeClr val="tx1"/>
              </a:buClr>
              <a:buFont typeface="Wingdings" pitchFamily="2" charset="2"/>
              <a:buNone/>
            </a:pPr>
            <a:endParaRPr lang="en-US" sz="2400" dirty="0">
              <a:latin typeface="Times New Roman" pitchFamily="18" charset="0"/>
            </a:endParaRPr>
          </a:p>
          <a:p>
            <a:pPr eaLnBrk="1" hangingPunct="1">
              <a:lnSpc>
                <a:spcPct val="80000"/>
              </a:lnSpc>
              <a:buClr>
                <a:schemeClr val="tx1"/>
              </a:buClr>
              <a:buFont typeface="Wingdings" pitchFamily="2" charset="2"/>
              <a:buChar char="§"/>
            </a:pPr>
            <a:r>
              <a:rPr lang="en-US" sz="2400" dirty="0">
                <a:latin typeface="Times New Roman" pitchFamily="18" charset="0"/>
              </a:rPr>
              <a:t>The vertical axis is either </a:t>
            </a:r>
            <a:r>
              <a:rPr lang="en-US" sz="2400" b="1" dirty="0">
                <a:latin typeface="Times New Roman" pitchFamily="18" charset="0"/>
              </a:rPr>
              <a:t>frequency, relative frequency, </a:t>
            </a:r>
            <a:r>
              <a:rPr lang="en-US" sz="2400" dirty="0">
                <a:latin typeface="Times New Roman" pitchFamily="18" charset="0"/>
              </a:rPr>
              <a:t>or</a:t>
            </a:r>
            <a:r>
              <a:rPr lang="en-US" sz="2400" b="1" dirty="0">
                <a:latin typeface="Times New Roman" pitchFamily="18" charset="0"/>
              </a:rPr>
              <a:t> percentage</a:t>
            </a:r>
            <a:r>
              <a:rPr lang="en-US" sz="2400" dirty="0">
                <a:latin typeface="Times New Roman" pitchFamily="18" charset="0"/>
              </a:rPr>
              <a:t>.</a:t>
            </a:r>
          </a:p>
          <a:p>
            <a:pPr eaLnBrk="1" hangingPunct="1">
              <a:lnSpc>
                <a:spcPct val="80000"/>
              </a:lnSpc>
              <a:buClr>
                <a:schemeClr val="tx1"/>
              </a:buClr>
              <a:buFont typeface="Wingdings" pitchFamily="2" charset="2"/>
              <a:buChar char="§"/>
            </a:pPr>
            <a:endParaRPr lang="en-US" sz="2400" dirty="0">
              <a:latin typeface="Times New Roman" pitchFamily="18" charset="0"/>
            </a:endParaRPr>
          </a:p>
          <a:p>
            <a:pPr eaLnBrk="1" hangingPunct="1">
              <a:lnSpc>
                <a:spcPct val="80000"/>
              </a:lnSpc>
              <a:buClr>
                <a:schemeClr val="tx1"/>
              </a:buClr>
              <a:buFont typeface="Wingdings" pitchFamily="2" charset="2"/>
              <a:buChar char="§"/>
            </a:pPr>
            <a:r>
              <a:rPr lang="en-US" sz="2400" dirty="0">
                <a:latin typeface="Times New Roman" pitchFamily="18" charset="0"/>
              </a:rPr>
              <a:t>The height of the bars represent the frequency, relative frequency, or percentage. </a:t>
            </a:r>
          </a:p>
          <a:p>
            <a:pPr marL="0" indent="0" eaLnBrk="1" hangingPunct="1">
              <a:lnSpc>
                <a:spcPct val="80000"/>
              </a:lnSpc>
              <a:buClr>
                <a:schemeClr val="tx1"/>
              </a:buClr>
              <a:buNone/>
            </a:pPr>
            <a:endParaRPr lang="en-US" sz="2400" dirty="0">
              <a:latin typeface="Times New Roman" pitchFamily="18" charset="0"/>
            </a:endParaRPr>
          </a:p>
          <a:p>
            <a:pPr>
              <a:lnSpc>
                <a:spcPct val="80000"/>
              </a:lnSpc>
              <a:buClr>
                <a:schemeClr val="tx1"/>
              </a:buClr>
              <a:buFont typeface="Wingdings" pitchFamily="2" charset="2"/>
              <a:buChar char="§"/>
            </a:pPr>
            <a:r>
              <a:rPr lang="en-US" sz="2400" dirty="0"/>
              <a:t>Useful when there are two or more groups to compare.</a:t>
            </a:r>
          </a:p>
        </p:txBody>
      </p:sp>
    </p:spTree>
    <p:extLst>
      <p:ext uri="{BB962C8B-B14F-4D97-AF65-F5344CB8AC3E}">
        <p14:creationId xmlns:p14="http://schemas.microsoft.com/office/powerpoint/2010/main" val="159646726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331247253"/>
              </p:ext>
            </p:extLst>
          </p:nvPr>
        </p:nvGraphicFramePr>
        <p:xfrm>
          <a:off x="76200" y="1066800"/>
          <a:ext cx="89916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676400" y="228600"/>
            <a:ext cx="6019800" cy="792162"/>
          </a:xfrm>
          <a:ln>
            <a:solidFill>
              <a:srgbClr val="FF0000"/>
            </a:solidFill>
          </a:ln>
        </p:spPr>
        <p:style>
          <a:lnRef idx="1">
            <a:schemeClr val="accent1"/>
          </a:lnRef>
          <a:fillRef idx="2">
            <a:schemeClr val="accent1"/>
          </a:fillRef>
          <a:effectRef idx="1">
            <a:schemeClr val="accent1"/>
          </a:effectRef>
          <a:fontRef idx="minor">
            <a:schemeClr val="dk1"/>
          </a:fontRef>
        </p:style>
        <p:txBody>
          <a:bodyPr>
            <a:noAutofit/>
          </a:bodyPr>
          <a:lstStyle/>
          <a:p>
            <a:pPr algn="ctr"/>
            <a:r>
              <a:rPr lang="en-US" sz="4400" dirty="0">
                <a:solidFill>
                  <a:schemeClr val="tx1"/>
                </a:solidFill>
                <a:latin typeface="+mn-lt"/>
              </a:rPr>
              <a:t>1.2 Definition of Statistics</a:t>
            </a:r>
          </a:p>
        </p:txBody>
      </p:sp>
      <p:sp>
        <p:nvSpPr>
          <p:cNvPr id="5" name="Title 1"/>
          <p:cNvSpPr txBox="1">
            <a:spLocks/>
          </p:cNvSpPr>
          <p:nvPr/>
        </p:nvSpPr>
        <p:spPr>
          <a:xfrm>
            <a:off x="838200" y="1500981"/>
            <a:ext cx="2209800" cy="563562"/>
          </a:xfrm>
          <a:prstGeom prst="rect">
            <a:avLst/>
          </a:prstGeom>
          <a:noFill/>
          <a:ln w="9525" cap="flat" cmpd="sng" algn="ctr">
            <a:solidFill>
              <a:srgbClr val="FF0000"/>
            </a:solidFill>
            <a:prstDash val="solid"/>
          </a:ln>
        </p:spPr>
        <p:style>
          <a:lnRef idx="1">
            <a:schemeClr val="accent1"/>
          </a:lnRef>
          <a:fillRef idx="2">
            <a:schemeClr val="accent1"/>
          </a:fillRef>
          <a:effectRef idx="1">
            <a:schemeClr val="accent1"/>
          </a:effectRef>
          <a:fontRef idx="minor">
            <a:schemeClr val="dk1"/>
          </a:fontRef>
        </p:style>
        <p:txBody>
          <a:bodyPr bIns="91440" anchor="b" anchorCtr="0">
            <a:noAutofit/>
          </a:bodyPr>
          <a:lstStyle>
            <a:lvl1pPr algn="l" rtl="0" eaLnBrk="1" latinLnBrk="0" hangingPunct="1">
              <a:spcBef>
                <a:spcPct val="0"/>
              </a:spcBef>
              <a:buNone/>
              <a:defRPr kumimoji="0" sz="4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a:solidFill>
                  <a:schemeClr val="tx1"/>
                </a:solidFill>
              </a:rPr>
              <a:t>Science of…</a:t>
            </a:r>
          </a:p>
        </p:txBody>
      </p:sp>
    </p:spTree>
    <p:extLst>
      <p:ext uri="{BB962C8B-B14F-4D97-AF65-F5344CB8AC3E}">
        <p14:creationId xmlns:p14="http://schemas.microsoft.com/office/powerpoint/2010/main" val="231372777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809992998"/>
              </p:ext>
            </p:extLst>
          </p:nvPr>
        </p:nvGraphicFramePr>
        <p:xfrm>
          <a:off x="533400" y="1524000"/>
          <a:ext cx="807720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2743200" y="5867400"/>
            <a:ext cx="5181600" cy="369332"/>
          </a:xfrm>
          <a:prstGeom prst="rect">
            <a:avLst/>
          </a:prstGeom>
          <a:noFill/>
        </p:spPr>
        <p:txBody>
          <a:bodyPr wrap="square" rtlCol="0">
            <a:spAutoFit/>
          </a:bodyPr>
          <a:lstStyle/>
          <a:p>
            <a:r>
              <a:rPr lang="en-US" dirty="0"/>
              <a:t>  5.0     10.0    15.0    20.0   25.0    30.0     35.0</a:t>
            </a:r>
          </a:p>
        </p:txBody>
      </p:sp>
    </p:spTree>
    <p:extLst>
      <p:ext uri="{BB962C8B-B14F-4D97-AF65-F5344CB8AC3E}">
        <p14:creationId xmlns:p14="http://schemas.microsoft.com/office/powerpoint/2010/main" val="187105757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3"/>
          <p:cNvSpPr>
            <a:spLocks noGrp="1" noChangeArrowheads="1"/>
          </p:cNvSpPr>
          <p:nvPr>
            <p:ph type="body" idx="1"/>
          </p:nvPr>
        </p:nvSpPr>
        <p:spPr>
          <a:xfrm>
            <a:off x="609600" y="1828800"/>
            <a:ext cx="8077200" cy="4648200"/>
          </a:xfrm>
        </p:spPr>
        <p:txBody>
          <a:bodyPr>
            <a:normAutofit fontScale="92500" lnSpcReduction="20000"/>
          </a:bodyPr>
          <a:lstStyle/>
          <a:p>
            <a:pPr marL="0" indent="0" eaLnBrk="1" hangingPunct="1">
              <a:buClr>
                <a:schemeClr val="tx1"/>
              </a:buClr>
              <a:buNone/>
            </a:pPr>
            <a:endParaRPr lang="en-US" sz="2400" dirty="0">
              <a:latin typeface="Times New Roman" pitchFamily="18" charset="0"/>
            </a:endParaRPr>
          </a:p>
          <a:p>
            <a:pPr eaLnBrk="1" hangingPunct="1">
              <a:buClr>
                <a:schemeClr val="tx1"/>
              </a:buClr>
              <a:buFont typeface="Wingdings" pitchFamily="2" charset="2"/>
              <a:buChar char="§"/>
            </a:pPr>
            <a:r>
              <a:rPr lang="en-US" sz="3000" dirty="0"/>
              <a:t>Can be obtained from histogram</a:t>
            </a:r>
          </a:p>
          <a:p>
            <a:pPr>
              <a:buClr>
                <a:schemeClr val="tx1"/>
              </a:buClr>
              <a:buFont typeface="Wingdings" pitchFamily="2" charset="2"/>
              <a:buChar char="§"/>
            </a:pPr>
            <a:r>
              <a:rPr lang="en-US" sz="3000" dirty="0"/>
              <a:t>Joining the midpoints on the top of each bar of a histogram will convert the   histogram into a frequency polygon</a:t>
            </a:r>
          </a:p>
          <a:p>
            <a:pPr>
              <a:buClr>
                <a:schemeClr val="tx1"/>
              </a:buClr>
              <a:buFont typeface="Wingdings" pitchFamily="2" charset="2"/>
              <a:buChar char="§"/>
            </a:pPr>
            <a:r>
              <a:rPr lang="en-US" sz="3000" dirty="0"/>
              <a:t>In order to ensure that the tail at each end of the distribution touches the horizontal x-axis, one extra class at each end should be added.</a:t>
            </a:r>
          </a:p>
          <a:p>
            <a:pPr eaLnBrk="1" hangingPunct="1">
              <a:buClr>
                <a:schemeClr val="tx1"/>
              </a:buClr>
              <a:buFont typeface="Wingdings" pitchFamily="2" charset="2"/>
              <a:buChar char="§"/>
            </a:pPr>
            <a:r>
              <a:rPr lang="en-US" sz="3000" dirty="0"/>
              <a:t>A </a:t>
            </a:r>
            <a:r>
              <a:rPr lang="en-US" sz="3000" b="1" dirty="0"/>
              <a:t>frequency polygon </a:t>
            </a:r>
            <a:r>
              <a:rPr lang="en-US" sz="3000" dirty="0"/>
              <a:t>is formed by having the midpoint of each class represent the data in that class and then connecting the sequence of midpoints at their respective class frequency. </a:t>
            </a:r>
          </a:p>
          <a:p>
            <a:pPr eaLnBrk="1" hangingPunct="1">
              <a:buClr>
                <a:schemeClr val="tx1"/>
              </a:buClr>
              <a:buFont typeface="Wingdings" pitchFamily="2" charset="2"/>
              <a:buChar char="§"/>
            </a:pPr>
            <a:r>
              <a:rPr lang="en-US" sz="3000" dirty="0"/>
              <a:t>Useful when there are two or more groups to compare.</a:t>
            </a:r>
          </a:p>
        </p:txBody>
      </p:sp>
      <p:sp>
        <p:nvSpPr>
          <p:cNvPr id="4" name="Rectangle 2">
            <a:extLst>
              <a:ext uri="{FF2B5EF4-FFF2-40B4-BE49-F238E27FC236}">
                <a16:creationId xmlns:a16="http://schemas.microsoft.com/office/drawing/2014/main" id="{7C9F4634-A04B-4290-ABE7-D9B1B3F8BC77}"/>
              </a:ext>
            </a:extLst>
          </p:cNvPr>
          <p:cNvSpPr txBox="1">
            <a:spLocks noChangeArrowheads="1"/>
          </p:cNvSpPr>
          <p:nvPr/>
        </p:nvSpPr>
        <p:spPr>
          <a:xfrm>
            <a:off x="838200" y="762000"/>
            <a:ext cx="3276600" cy="715962"/>
          </a:xfrm>
          <a:prstGeom prst="rect">
            <a:avLst/>
          </a:prstGeom>
          <a:solidFill>
            <a:schemeClr val="accent1">
              <a:lumMod val="40000"/>
              <a:lumOff val="60000"/>
            </a:schemeClr>
          </a:solidFill>
          <a:ln>
            <a:solidFill>
              <a:srgbClr val="FF0000"/>
            </a:solidFill>
          </a:ln>
        </p:spPr>
        <p:txBody>
          <a:bodyPr bIns="91440" anchor="b" anchorCtr="0">
            <a:normAutofit fontScale="700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700" dirty="0">
                <a:solidFill>
                  <a:schemeClr val="tx1"/>
                </a:solidFill>
              </a:rPr>
              <a:t>b. Frequency Polygon</a:t>
            </a:r>
          </a:p>
        </p:txBody>
      </p:sp>
    </p:spTree>
    <p:extLst>
      <p:ext uri="{BB962C8B-B14F-4D97-AF65-F5344CB8AC3E}">
        <p14:creationId xmlns:p14="http://schemas.microsoft.com/office/powerpoint/2010/main" val="14645002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457200" y="1371600"/>
          <a:ext cx="8305800" cy="54864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2743200" y="5867400"/>
            <a:ext cx="5181600" cy="369332"/>
          </a:xfrm>
          <a:prstGeom prst="rect">
            <a:avLst/>
          </a:prstGeom>
          <a:noFill/>
        </p:spPr>
        <p:txBody>
          <a:bodyPr wrap="square" rtlCol="0">
            <a:spAutoFit/>
          </a:bodyPr>
          <a:lstStyle/>
          <a:p>
            <a:r>
              <a:rPr lang="en-US" dirty="0"/>
              <a:t>  5.0     10.0    15.0    20.0   25.0    30.0     35.0</a:t>
            </a:r>
          </a:p>
        </p:txBody>
      </p:sp>
      <p:cxnSp>
        <p:nvCxnSpPr>
          <p:cNvPr id="9" name="Straight Connector 8"/>
          <p:cNvCxnSpPr/>
          <p:nvPr/>
        </p:nvCxnSpPr>
        <p:spPr>
          <a:xfrm flipH="1">
            <a:off x="2819400" y="5486400"/>
            <a:ext cx="685800" cy="30480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7" y="809867"/>
            <a:ext cx="6557963" cy="483987"/>
          </a:xfrm>
          <a:solidFill>
            <a:schemeClr val="accent1">
              <a:lumMod val="40000"/>
              <a:lumOff val="60000"/>
            </a:schemeClr>
          </a:solidFill>
          <a:ln>
            <a:solidFill>
              <a:srgbClr val="FF0000"/>
            </a:solidFill>
          </a:ln>
        </p:spPr>
        <p:txBody>
          <a:bodyPr>
            <a:normAutofit fontScale="90000"/>
          </a:bodyPr>
          <a:lstStyle/>
          <a:p>
            <a:r>
              <a:rPr lang="en-US" sz="3100" dirty="0">
                <a:solidFill>
                  <a:schemeClr val="tx1"/>
                </a:solidFill>
              </a:rPr>
              <a:t>c. Cumulative Frequency Polygon (Ogive)</a:t>
            </a:r>
            <a:endParaRPr lang="en-US" dirty="0"/>
          </a:p>
        </p:txBody>
      </p:sp>
      <p:sp>
        <p:nvSpPr>
          <p:cNvPr id="5" name="Rectangle 3"/>
          <p:cNvSpPr>
            <a:spLocks noChangeArrowheads="1"/>
          </p:cNvSpPr>
          <p:nvPr/>
        </p:nvSpPr>
        <p:spPr bwMode="auto">
          <a:xfrm>
            <a:off x="762000" y="2146697"/>
            <a:ext cx="7772400" cy="439341"/>
          </a:xfrm>
          <a:prstGeom prst="rect">
            <a:avLst/>
          </a:prstGeom>
          <a:noFill/>
          <a:ln w="12700">
            <a:noFill/>
            <a:miter lim="800000"/>
            <a:headEnd/>
            <a:tailEnd/>
          </a:ln>
          <a:effectLst/>
        </p:spPr>
        <p:txBody>
          <a:bodyPr lIns="67866" tIns="33338" rIns="67866" bIns="33338"/>
          <a:lstStyle/>
          <a:p>
            <a:pPr marL="342900" indent="-342900">
              <a:spcBef>
                <a:spcPct val="20000"/>
              </a:spcBef>
              <a:buClr>
                <a:schemeClr val="tx1"/>
              </a:buClr>
              <a:buSzPct val="75000"/>
              <a:buFont typeface="Arial" panose="020B0604020202020204" pitchFamily="34" charset="0"/>
              <a:buChar char="•"/>
              <a:defRPr/>
            </a:pPr>
            <a:r>
              <a:rPr lang="en-US" sz="2400" dirty="0"/>
              <a:t>An</a:t>
            </a:r>
            <a:r>
              <a:rPr lang="en-US" sz="2400" dirty="0">
                <a:solidFill>
                  <a:srgbClr val="FFFF00"/>
                </a:solidFill>
              </a:rPr>
              <a:t> </a:t>
            </a:r>
            <a:r>
              <a:rPr lang="en-US" sz="2400" u="sng" dirty="0">
                <a:solidFill>
                  <a:schemeClr val="accent2">
                    <a:lumMod val="60000"/>
                    <a:lumOff val="40000"/>
                  </a:schemeClr>
                </a:solidFill>
              </a:rPr>
              <a:t>ogive</a:t>
            </a:r>
            <a:r>
              <a:rPr lang="en-US" sz="2400" dirty="0">
                <a:solidFill>
                  <a:schemeClr val="accent2">
                    <a:lumMod val="60000"/>
                    <a:lumOff val="40000"/>
                  </a:schemeClr>
                </a:solidFill>
              </a:rPr>
              <a:t> </a:t>
            </a:r>
            <a:r>
              <a:rPr lang="en-US" sz="2400" dirty="0"/>
              <a:t>is a graph of a </a:t>
            </a:r>
            <a:r>
              <a:rPr lang="en-US" sz="2400" dirty="0">
                <a:solidFill>
                  <a:schemeClr val="accent2">
                    <a:lumMod val="60000"/>
                    <a:lumOff val="40000"/>
                  </a:schemeClr>
                </a:solidFill>
              </a:rPr>
              <a:t>cumulative distribution</a:t>
            </a:r>
            <a:r>
              <a:rPr lang="en-US" dirty="0">
                <a:solidFill>
                  <a:schemeClr val="accent2">
                    <a:lumMod val="60000"/>
                    <a:lumOff val="40000"/>
                  </a:schemeClr>
                </a:solidFill>
              </a:rPr>
              <a:t>.</a:t>
            </a:r>
          </a:p>
        </p:txBody>
      </p:sp>
      <p:sp>
        <p:nvSpPr>
          <p:cNvPr id="6" name="Rectangle 4"/>
          <p:cNvSpPr>
            <a:spLocks noChangeArrowheads="1"/>
          </p:cNvSpPr>
          <p:nvPr/>
        </p:nvSpPr>
        <p:spPr bwMode="auto">
          <a:xfrm>
            <a:off x="762000" y="2503884"/>
            <a:ext cx="7772400" cy="410766"/>
          </a:xfrm>
          <a:prstGeom prst="rect">
            <a:avLst/>
          </a:prstGeom>
          <a:noFill/>
          <a:ln w="12700">
            <a:noFill/>
            <a:miter lim="800000"/>
            <a:headEnd/>
            <a:tailEnd/>
          </a:ln>
          <a:effectLst/>
        </p:spPr>
        <p:txBody>
          <a:bodyPr lIns="67866" tIns="33338" rIns="67866" bIns="33338"/>
          <a:lstStyle/>
          <a:p>
            <a:pPr marL="342900" indent="-342900">
              <a:spcBef>
                <a:spcPct val="20000"/>
              </a:spcBef>
              <a:buClr>
                <a:schemeClr val="tx1"/>
              </a:buClr>
              <a:buSzPct val="75000"/>
              <a:buFont typeface="Arial" panose="020B0604020202020204" pitchFamily="34" charset="0"/>
              <a:buChar char="•"/>
              <a:defRPr/>
            </a:pPr>
            <a:r>
              <a:rPr lang="en-US" sz="2400" dirty="0"/>
              <a:t>The data values are shown on the horizontal axis.</a:t>
            </a:r>
          </a:p>
        </p:txBody>
      </p:sp>
      <p:sp>
        <p:nvSpPr>
          <p:cNvPr id="7" name="Rectangle 5"/>
          <p:cNvSpPr>
            <a:spLocks noChangeArrowheads="1"/>
          </p:cNvSpPr>
          <p:nvPr/>
        </p:nvSpPr>
        <p:spPr bwMode="auto">
          <a:xfrm>
            <a:off x="762000" y="2861071"/>
            <a:ext cx="7772400" cy="1762126"/>
          </a:xfrm>
          <a:prstGeom prst="rect">
            <a:avLst/>
          </a:prstGeom>
          <a:noFill/>
          <a:ln w="12700">
            <a:noFill/>
            <a:miter lim="800000"/>
            <a:headEnd/>
            <a:tailEnd/>
          </a:ln>
          <a:effectLst/>
        </p:spPr>
        <p:txBody>
          <a:bodyPr lIns="67866" tIns="33338" rIns="67866" bIns="33338"/>
          <a:lstStyle/>
          <a:p>
            <a:pPr marL="342900" indent="-342900">
              <a:spcBef>
                <a:spcPct val="20000"/>
              </a:spcBef>
              <a:buSzPct val="75000"/>
              <a:buFont typeface="Arial" panose="020B0604020202020204" pitchFamily="34" charset="0"/>
              <a:buChar char="•"/>
              <a:defRPr/>
            </a:pPr>
            <a:r>
              <a:rPr lang="en-US" sz="2400" dirty="0"/>
              <a:t>Shown on the vertical axis are the:</a:t>
            </a:r>
          </a:p>
          <a:p>
            <a:pPr marL="685800" lvl="1" indent="-342900">
              <a:spcBef>
                <a:spcPct val="20000"/>
              </a:spcBef>
              <a:buClr>
                <a:srgbClr val="66FFFF"/>
              </a:buClr>
              <a:buSzPct val="125000"/>
              <a:buFont typeface="Arial" panose="020B0604020202020204" pitchFamily="34" charset="0"/>
              <a:buChar char="•"/>
              <a:defRPr/>
            </a:pPr>
            <a:r>
              <a:rPr lang="en-US" sz="2400" dirty="0"/>
              <a:t>cumulative frequencies, or</a:t>
            </a:r>
          </a:p>
          <a:p>
            <a:pPr marL="685800" lvl="1" indent="-342900">
              <a:spcBef>
                <a:spcPct val="20000"/>
              </a:spcBef>
              <a:buClr>
                <a:srgbClr val="66FFFF"/>
              </a:buClr>
              <a:buSzPct val="125000"/>
              <a:buFont typeface="Arial" panose="020B0604020202020204" pitchFamily="34" charset="0"/>
              <a:buChar char="•"/>
              <a:defRPr/>
            </a:pPr>
            <a:r>
              <a:rPr lang="en-US" sz="2400" dirty="0"/>
              <a:t>cumulative relative frequencies, or</a:t>
            </a:r>
          </a:p>
          <a:p>
            <a:pPr marL="685800" lvl="1" indent="-342900">
              <a:spcBef>
                <a:spcPct val="20000"/>
              </a:spcBef>
              <a:buClr>
                <a:srgbClr val="66FFFF"/>
              </a:buClr>
              <a:buSzPct val="125000"/>
              <a:buFont typeface="Arial" panose="020B0604020202020204" pitchFamily="34" charset="0"/>
              <a:buChar char="•"/>
              <a:defRPr/>
            </a:pPr>
            <a:r>
              <a:rPr lang="en-US" sz="2400" dirty="0"/>
              <a:t>cumulative percent frequencies</a:t>
            </a:r>
          </a:p>
        </p:txBody>
      </p:sp>
      <p:sp>
        <p:nvSpPr>
          <p:cNvPr id="8" name="Rectangle 6"/>
          <p:cNvSpPr>
            <a:spLocks noChangeArrowheads="1"/>
          </p:cNvSpPr>
          <p:nvPr/>
        </p:nvSpPr>
        <p:spPr bwMode="auto">
          <a:xfrm>
            <a:off x="763172" y="4862209"/>
            <a:ext cx="7772400" cy="725091"/>
          </a:xfrm>
          <a:prstGeom prst="rect">
            <a:avLst/>
          </a:prstGeom>
          <a:noFill/>
          <a:ln w="12700">
            <a:noFill/>
            <a:miter lim="800000"/>
            <a:headEnd/>
            <a:tailEnd/>
          </a:ln>
          <a:effectLst/>
        </p:spPr>
        <p:txBody>
          <a:bodyPr lIns="67866" tIns="33338" rIns="67866" bIns="33338"/>
          <a:lstStyle/>
          <a:p>
            <a:pPr marL="342900" indent="-342900">
              <a:spcBef>
                <a:spcPct val="20000"/>
              </a:spcBef>
              <a:buSzPct val="75000"/>
              <a:buFont typeface="Arial" panose="020B0604020202020204" pitchFamily="34" charset="0"/>
              <a:buChar char="•"/>
              <a:defRPr/>
            </a:pPr>
            <a:r>
              <a:rPr lang="en-US" sz="2400" dirty="0"/>
              <a:t>The frequency (</a:t>
            </a:r>
            <a:r>
              <a:rPr lang="en-US" sz="2400" dirty="0">
                <a:solidFill>
                  <a:schemeClr val="accent2">
                    <a:lumMod val="60000"/>
                    <a:lumOff val="40000"/>
                  </a:schemeClr>
                </a:solidFill>
              </a:rPr>
              <a:t>one of the above</a:t>
            </a:r>
            <a:r>
              <a:rPr lang="en-US" sz="2400" dirty="0"/>
              <a:t>) of each class is plotted as a point</a:t>
            </a:r>
            <a:r>
              <a:rPr lang="en-US" dirty="0"/>
              <a:t>.</a:t>
            </a:r>
          </a:p>
        </p:txBody>
      </p:sp>
      <p:sp>
        <p:nvSpPr>
          <p:cNvPr id="9" name="Rectangle 7"/>
          <p:cNvSpPr>
            <a:spLocks noChangeArrowheads="1"/>
          </p:cNvSpPr>
          <p:nvPr/>
        </p:nvSpPr>
        <p:spPr bwMode="auto">
          <a:xfrm>
            <a:off x="762000" y="5876331"/>
            <a:ext cx="7772400" cy="425054"/>
          </a:xfrm>
          <a:prstGeom prst="rect">
            <a:avLst/>
          </a:prstGeom>
          <a:noFill/>
          <a:ln w="12700">
            <a:noFill/>
            <a:miter lim="800000"/>
            <a:headEnd/>
            <a:tailEnd/>
          </a:ln>
          <a:effectLst/>
        </p:spPr>
        <p:txBody>
          <a:bodyPr lIns="67866" tIns="33338" rIns="67866" bIns="33338"/>
          <a:lstStyle/>
          <a:p>
            <a:pPr marL="342900" indent="-342900">
              <a:spcBef>
                <a:spcPct val="20000"/>
              </a:spcBef>
              <a:buSzPct val="75000"/>
              <a:buFont typeface="Arial" panose="020B0604020202020204" pitchFamily="34" charset="0"/>
              <a:buChar char="•"/>
              <a:defRPr/>
            </a:pPr>
            <a:r>
              <a:rPr lang="en-US" sz="2400" dirty="0"/>
              <a:t>The plotted points are connected by straight lines.</a:t>
            </a:r>
          </a:p>
        </p:txBody>
      </p:sp>
    </p:spTree>
    <p:extLst>
      <p:ext uri="{BB962C8B-B14F-4D97-AF65-F5344CB8AC3E}">
        <p14:creationId xmlns:p14="http://schemas.microsoft.com/office/powerpoint/2010/main" val="255633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lide(fromTo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lide(fromTo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To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lide(fromTop)">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autoUpdateAnimBg="0"/>
      <p:bldP spid="9"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4023491"/>
              </p:ext>
            </p:extLst>
          </p:nvPr>
        </p:nvGraphicFramePr>
        <p:xfrm>
          <a:off x="738135" y="1279824"/>
          <a:ext cx="6452317" cy="960120"/>
        </p:xfrm>
        <a:graphic>
          <a:graphicData uri="http://schemas.openxmlformats.org/drawingml/2006/table">
            <a:tbl>
              <a:tblPr firstRow="1" bandRow="1">
                <a:tableStyleId>{5940675A-B579-460E-94D1-54222C63F5DA}</a:tableStyleId>
              </a:tblPr>
              <a:tblGrid>
                <a:gridCol w="1101145">
                  <a:extLst>
                    <a:ext uri="{9D8B030D-6E8A-4147-A177-3AD203B41FA5}">
                      <a16:colId xmlns:a16="http://schemas.microsoft.com/office/drawing/2014/main" val="20000"/>
                    </a:ext>
                  </a:extLst>
                </a:gridCol>
                <a:gridCol w="767902">
                  <a:extLst>
                    <a:ext uri="{9D8B030D-6E8A-4147-A177-3AD203B41FA5}">
                      <a16:colId xmlns:a16="http://schemas.microsoft.com/office/drawing/2014/main" val="20001"/>
                    </a:ext>
                  </a:extLst>
                </a:gridCol>
                <a:gridCol w="729266">
                  <a:extLst>
                    <a:ext uri="{9D8B030D-6E8A-4147-A177-3AD203B41FA5}">
                      <a16:colId xmlns:a16="http://schemas.microsoft.com/office/drawing/2014/main" val="20002"/>
                    </a:ext>
                  </a:extLst>
                </a:gridCol>
                <a:gridCol w="782392">
                  <a:extLst>
                    <a:ext uri="{9D8B030D-6E8A-4147-A177-3AD203B41FA5}">
                      <a16:colId xmlns:a16="http://schemas.microsoft.com/office/drawing/2014/main" val="20003"/>
                    </a:ext>
                  </a:extLst>
                </a:gridCol>
                <a:gridCol w="714778">
                  <a:extLst>
                    <a:ext uri="{9D8B030D-6E8A-4147-A177-3AD203B41FA5}">
                      <a16:colId xmlns:a16="http://schemas.microsoft.com/office/drawing/2014/main" val="20004"/>
                    </a:ext>
                  </a:extLst>
                </a:gridCol>
                <a:gridCol w="792050">
                  <a:extLst>
                    <a:ext uri="{9D8B030D-6E8A-4147-A177-3AD203B41FA5}">
                      <a16:colId xmlns:a16="http://schemas.microsoft.com/office/drawing/2014/main" val="20005"/>
                    </a:ext>
                  </a:extLst>
                </a:gridCol>
                <a:gridCol w="811370">
                  <a:extLst>
                    <a:ext uri="{9D8B030D-6E8A-4147-A177-3AD203B41FA5}">
                      <a16:colId xmlns:a16="http://schemas.microsoft.com/office/drawing/2014/main" val="20006"/>
                    </a:ext>
                  </a:extLst>
                </a:gridCol>
                <a:gridCol w="753414">
                  <a:extLst>
                    <a:ext uri="{9D8B030D-6E8A-4147-A177-3AD203B41FA5}">
                      <a16:colId xmlns:a16="http://schemas.microsoft.com/office/drawing/2014/main" val="20007"/>
                    </a:ext>
                  </a:extLst>
                </a:gridCol>
              </a:tblGrid>
              <a:tr h="278130">
                <a:tc>
                  <a:txBody>
                    <a:bodyPr/>
                    <a:lstStyle/>
                    <a:p>
                      <a:pPr algn="ctr"/>
                      <a:r>
                        <a:rPr lang="en-MY" sz="1800" dirty="0"/>
                        <a:t>Marks (%)</a:t>
                      </a:r>
                    </a:p>
                  </a:txBody>
                  <a:tcPr marL="68580" marR="68580" marT="34290" marB="34290">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30-39</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40-49</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50-59</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60-69</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70-79</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80-89</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90-99</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80060">
                <a:tc>
                  <a:txBody>
                    <a:bodyPr/>
                    <a:lstStyle/>
                    <a:p>
                      <a:pPr algn="ctr"/>
                      <a:r>
                        <a:rPr lang="en-MY" sz="1800" dirty="0"/>
                        <a:t>No. of students</a:t>
                      </a:r>
                    </a:p>
                  </a:txBody>
                  <a:tcPr marL="68580" marR="68580" marT="34290" marB="34290">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2</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4</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8</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14</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10</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5</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MY" sz="1800" dirty="0"/>
                        <a:t>1</a:t>
                      </a:r>
                    </a:p>
                  </a:txBody>
                  <a:tcPr marL="68580" marR="68580" marT="34290" marB="3429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3" name="TextBox 2"/>
          <p:cNvSpPr txBox="1"/>
          <p:nvPr/>
        </p:nvSpPr>
        <p:spPr>
          <a:xfrm>
            <a:off x="739847" y="416400"/>
            <a:ext cx="3090929" cy="461665"/>
          </a:xfrm>
          <a:prstGeom prst="rect">
            <a:avLst/>
          </a:prstGeom>
          <a:noFill/>
        </p:spPr>
        <p:txBody>
          <a:bodyPr wrap="square" rtlCol="0">
            <a:spAutoFit/>
          </a:bodyPr>
          <a:lstStyle/>
          <a:p>
            <a:r>
              <a:rPr lang="en-MY" sz="2400" dirty="0"/>
              <a:t>Example:</a:t>
            </a:r>
          </a:p>
        </p:txBody>
      </p:sp>
      <p:sp>
        <p:nvSpPr>
          <p:cNvPr id="4" name="TextBox 3"/>
          <p:cNvSpPr txBox="1"/>
          <p:nvPr/>
        </p:nvSpPr>
        <p:spPr>
          <a:xfrm>
            <a:off x="1828800" y="439107"/>
            <a:ext cx="3605266" cy="400110"/>
          </a:xfrm>
          <a:prstGeom prst="rect">
            <a:avLst/>
          </a:prstGeom>
          <a:noFill/>
        </p:spPr>
        <p:txBody>
          <a:bodyPr wrap="square" rtlCol="0">
            <a:spAutoFit/>
          </a:bodyPr>
          <a:lstStyle/>
          <a:p>
            <a:r>
              <a:rPr lang="en-MY" sz="2000" dirty="0"/>
              <a:t>Construct the less than ogive</a:t>
            </a:r>
          </a:p>
        </p:txBody>
      </p:sp>
      <p:sp>
        <p:nvSpPr>
          <p:cNvPr id="5" name="TextBox 4"/>
          <p:cNvSpPr txBox="1"/>
          <p:nvPr/>
        </p:nvSpPr>
        <p:spPr>
          <a:xfrm>
            <a:off x="367048" y="4228296"/>
            <a:ext cx="1081826" cy="400110"/>
          </a:xfrm>
          <a:prstGeom prst="rect">
            <a:avLst/>
          </a:prstGeom>
          <a:solidFill>
            <a:srgbClr val="00B0F0"/>
          </a:solidFill>
        </p:spPr>
        <p:txBody>
          <a:bodyPr wrap="square" rtlCol="0">
            <a:spAutoFit/>
          </a:bodyPr>
          <a:lstStyle/>
          <a:p>
            <a:r>
              <a:rPr lang="en-MY" sz="2000" b="1" dirty="0">
                <a:solidFill>
                  <a:schemeClr val="bg1"/>
                </a:solidFill>
              </a:rPr>
              <a:t>OGIVE</a:t>
            </a:r>
          </a:p>
        </p:txBody>
      </p:sp>
      <p:cxnSp>
        <p:nvCxnSpPr>
          <p:cNvPr id="7" name="Straight Arrow Connector 6"/>
          <p:cNvCxnSpPr>
            <a:stCxn id="5" idx="3"/>
          </p:cNvCxnSpPr>
          <p:nvPr/>
        </p:nvCxnSpPr>
        <p:spPr>
          <a:xfrm flipV="1">
            <a:off x="1448874" y="3957841"/>
            <a:ext cx="1110802" cy="4705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p:cNvCxnSpPr>
          <p:nvPr/>
        </p:nvCxnSpPr>
        <p:spPr>
          <a:xfrm>
            <a:off x="1448874" y="4428351"/>
            <a:ext cx="1110802" cy="3601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59676" y="3819339"/>
            <a:ext cx="2994338" cy="300082"/>
          </a:xfrm>
          <a:prstGeom prst="rect">
            <a:avLst/>
          </a:prstGeom>
          <a:solidFill>
            <a:srgbClr val="FFFF00"/>
          </a:solidFill>
          <a:ln>
            <a:solidFill>
              <a:schemeClr val="tx1"/>
            </a:solidFill>
          </a:ln>
        </p:spPr>
        <p:txBody>
          <a:bodyPr wrap="square" rtlCol="0">
            <a:spAutoFit/>
          </a:bodyPr>
          <a:lstStyle/>
          <a:p>
            <a:r>
              <a:rPr lang="en-MY" sz="1350" dirty="0"/>
              <a:t>UPPER CLASS BOUNDARIES – ( x-axis ) </a:t>
            </a:r>
          </a:p>
        </p:txBody>
      </p:sp>
      <p:sp>
        <p:nvSpPr>
          <p:cNvPr id="11" name="TextBox 10"/>
          <p:cNvSpPr txBox="1"/>
          <p:nvPr/>
        </p:nvSpPr>
        <p:spPr>
          <a:xfrm>
            <a:off x="2559676" y="4618056"/>
            <a:ext cx="2994338" cy="300082"/>
          </a:xfrm>
          <a:prstGeom prst="rect">
            <a:avLst/>
          </a:prstGeom>
          <a:solidFill>
            <a:srgbClr val="FFFF00"/>
          </a:solidFill>
          <a:ln>
            <a:solidFill>
              <a:schemeClr val="tx1"/>
            </a:solidFill>
          </a:ln>
        </p:spPr>
        <p:txBody>
          <a:bodyPr wrap="square" rtlCol="0">
            <a:spAutoFit/>
          </a:bodyPr>
          <a:lstStyle/>
          <a:p>
            <a:r>
              <a:rPr lang="en-MY" sz="1350" dirty="0"/>
              <a:t>CUMULATIVE FREQUENCY – (y-axis )</a:t>
            </a:r>
          </a:p>
        </p:txBody>
      </p:sp>
      <p:graphicFrame>
        <p:nvGraphicFramePr>
          <p:cNvPr id="12" name="Table 11"/>
          <p:cNvGraphicFramePr>
            <a:graphicFrameLocks noGrp="1"/>
          </p:cNvGraphicFramePr>
          <p:nvPr/>
        </p:nvGraphicFramePr>
        <p:xfrm>
          <a:off x="5848082" y="3265506"/>
          <a:ext cx="3170350" cy="2750820"/>
        </p:xfrm>
        <a:graphic>
          <a:graphicData uri="http://schemas.openxmlformats.org/drawingml/2006/table">
            <a:tbl>
              <a:tblPr firstRow="1" bandRow="1">
                <a:tableStyleId>{5940675A-B579-460E-94D1-54222C63F5DA}</a:tableStyleId>
              </a:tblPr>
              <a:tblGrid>
                <a:gridCol w="1585175">
                  <a:extLst>
                    <a:ext uri="{9D8B030D-6E8A-4147-A177-3AD203B41FA5}">
                      <a16:colId xmlns:a16="http://schemas.microsoft.com/office/drawing/2014/main" val="20000"/>
                    </a:ext>
                  </a:extLst>
                </a:gridCol>
                <a:gridCol w="1585175">
                  <a:extLst>
                    <a:ext uri="{9D8B030D-6E8A-4147-A177-3AD203B41FA5}">
                      <a16:colId xmlns:a16="http://schemas.microsoft.com/office/drawing/2014/main" val="20001"/>
                    </a:ext>
                  </a:extLst>
                </a:gridCol>
              </a:tblGrid>
              <a:tr h="480060">
                <a:tc>
                  <a:txBody>
                    <a:bodyPr/>
                    <a:lstStyle/>
                    <a:p>
                      <a:pPr algn="ctr"/>
                      <a:r>
                        <a:rPr lang="en-MY" sz="1400" dirty="0"/>
                        <a:t>Marks</a:t>
                      </a:r>
                      <a:r>
                        <a:rPr lang="en-MY" sz="1400" baseline="0" dirty="0"/>
                        <a:t> (Less than upper boundaries)</a:t>
                      </a:r>
                      <a:endParaRPr lang="en-MY" sz="1400" dirty="0"/>
                    </a:p>
                  </a:txBody>
                  <a:tcPr marL="68580" marR="68580" marT="34290" marB="34290"/>
                </a:tc>
                <a:tc>
                  <a:txBody>
                    <a:bodyPr/>
                    <a:lstStyle/>
                    <a:p>
                      <a:pPr algn="ctr"/>
                      <a:r>
                        <a:rPr lang="en-MY" sz="1400" dirty="0"/>
                        <a:t>Cumulative no. of students</a:t>
                      </a:r>
                    </a:p>
                  </a:txBody>
                  <a:tcPr marL="68580" marR="68580" marT="34290" marB="34290"/>
                </a:tc>
                <a:extLst>
                  <a:ext uri="{0D108BD9-81ED-4DB2-BD59-A6C34878D82A}">
                    <a16:rowId xmlns:a16="http://schemas.microsoft.com/office/drawing/2014/main" val="10000"/>
                  </a:ext>
                </a:extLst>
              </a:tr>
              <a:tr h="278130">
                <a:tc>
                  <a:txBody>
                    <a:bodyPr/>
                    <a:lstStyle/>
                    <a:p>
                      <a:pPr algn="ctr"/>
                      <a:r>
                        <a:rPr lang="en-MY" sz="1400" dirty="0"/>
                        <a:t>29.5</a:t>
                      </a:r>
                    </a:p>
                  </a:txBody>
                  <a:tcPr marL="68580" marR="68580" marT="34290" marB="34290"/>
                </a:tc>
                <a:tc>
                  <a:txBody>
                    <a:bodyPr/>
                    <a:lstStyle/>
                    <a:p>
                      <a:pPr algn="ctr"/>
                      <a:r>
                        <a:rPr lang="en-MY" sz="1400" dirty="0"/>
                        <a:t>0</a:t>
                      </a:r>
                    </a:p>
                  </a:txBody>
                  <a:tcPr marL="68580" marR="68580" marT="34290" marB="34290"/>
                </a:tc>
                <a:extLst>
                  <a:ext uri="{0D108BD9-81ED-4DB2-BD59-A6C34878D82A}">
                    <a16:rowId xmlns:a16="http://schemas.microsoft.com/office/drawing/2014/main" val="10001"/>
                  </a:ext>
                </a:extLst>
              </a:tr>
              <a:tr h="278130">
                <a:tc>
                  <a:txBody>
                    <a:bodyPr/>
                    <a:lstStyle/>
                    <a:p>
                      <a:pPr algn="ctr"/>
                      <a:r>
                        <a:rPr lang="en-MY" sz="1400" dirty="0"/>
                        <a:t>39.5</a:t>
                      </a:r>
                    </a:p>
                  </a:txBody>
                  <a:tcPr marL="68580" marR="68580" marT="34290" marB="34290"/>
                </a:tc>
                <a:tc>
                  <a:txBody>
                    <a:bodyPr/>
                    <a:lstStyle/>
                    <a:p>
                      <a:pPr algn="ctr"/>
                      <a:r>
                        <a:rPr lang="en-MY" sz="1400" dirty="0"/>
                        <a:t>2</a:t>
                      </a:r>
                    </a:p>
                  </a:txBody>
                  <a:tcPr marL="68580" marR="68580" marT="34290" marB="34290"/>
                </a:tc>
                <a:extLst>
                  <a:ext uri="{0D108BD9-81ED-4DB2-BD59-A6C34878D82A}">
                    <a16:rowId xmlns:a16="http://schemas.microsoft.com/office/drawing/2014/main" val="10002"/>
                  </a:ext>
                </a:extLst>
              </a:tr>
              <a:tr h="278130">
                <a:tc>
                  <a:txBody>
                    <a:bodyPr/>
                    <a:lstStyle/>
                    <a:p>
                      <a:pPr algn="ctr"/>
                      <a:r>
                        <a:rPr lang="en-MY" sz="1400" dirty="0"/>
                        <a:t>49.5</a:t>
                      </a:r>
                    </a:p>
                  </a:txBody>
                  <a:tcPr marL="68580" marR="68580" marT="34290" marB="34290"/>
                </a:tc>
                <a:tc>
                  <a:txBody>
                    <a:bodyPr/>
                    <a:lstStyle/>
                    <a:p>
                      <a:pPr algn="ctr"/>
                      <a:r>
                        <a:rPr lang="en-MY" sz="1400" dirty="0"/>
                        <a:t>6</a:t>
                      </a:r>
                    </a:p>
                  </a:txBody>
                  <a:tcPr marL="68580" marR="68580" marT="34290" marB="34290"/>
                </a:tc>
                <a:extLst>
                  <a:ext uri="{0D108BD9-81ED-4DB2-BD59-A6C34878D82A}">
                    <a16:rowId xmlns:a16="http://schemas.microsoft.com/office/drawing/2014/main" val="10003"/>
                  </a:ext>
                </a:extLst>
              </a:tr>
              <a:tr h="278130">
                <a:tc>
                  <a:txBody>
                    <a:bodyPr/>
                    <a:lstStyle/>
                    <a:p>
                      <a:pPr algn="ctr"/>
                      <a:r>
                        <a:rPr lang="en-MY" sz="1400" dirty="0"/>
                        <a:t>59.5</a:t>
                      </a:r>
                    </a:p>
                  </a:txBody>
                  <a:tcPr marL="68580" marR="68580" marT="34290" marB="34290"/>
                </a:tc>
                <a:tc>
                  <a:txBody>
                    <a:bodyPr/>
                    <a:lstStyle/>
                    <a:p>
                      <a:pPr algn="ctr"/>
                      <a:r>
                        <a:rPr lang="en-MY" sz="1400" dirty="0"/>
                        <a:t>14</a:t>
                      </a:r>
                    </a:p>
                  </a:txBody>
                  <a:tcPr marL="68580" marR="68580" marT="34290" marB="34290"/>
                </a:tc>
                <a:extLst>
                  <a:ext uri="{0D108BD9-81ED-4DB2-BD59-A6C34878D82A}">
                    <a16:rowId xmlns:a16="http://schemas.microsoft.com/office/drawing/2014/main" val="10004"/>
                  </a:ext>
                </a:extLst>
              </a:tr>
              <a:tr h="278130">
                <a:tc>
                  <a:txBody>
                    <a:bodyPr/>
                    <a:lstStyle/>
                    <a:p>
                      <a:pPr algn="ctr"/>
                      <a:r>
                        <a:rPr lang="en-MY" sz="1400" dirty="0"/>
                        <a:t>69.5</a:t>
                      </a:r>
                    </a:p>
                  </a:txBody>
                  <a:tcPr marL="68580" marR="68580" marT="34290" marB="34290"/>
                </a:tc>
                <a:tc>
                  <a:txBody>
                    <a:bodyPr/>
                    <a:lstStyle/>
                    <a:p>
                      <a:pPr algn="ctr"/>
                      <a:r>
                        <a:rPr lang="en-MY" sz="1400" dirty="0"/>
                        <a:t>28</a:t>
                      </a:r>
                    </a:p>
                  </a:txBody>
                  <a:tcPr marL="68580" marR="68580" marT="34290" marB="34290"/>
                </a:tc>
                <a:extLst>
                  <a:ext uri="{0D108BD9-81ED-4DB2-BD59-A6C34878D82A}">
                    <a16:rowId xmlns:a16="http://schemas.microsoft.com/office/drawing/2014/main" val="10005"/>
                  </a:ext>
                </a:extLst>
              </a:tr>
              <a:tr h="278130">
                <a:tc>
                  <a:txBody>
                    <a:bodyPr/>
                    <a:lstStyle/>
                    <a:p>
                      <a:pPr algn="ctr"/>
                      <a:r>
                        <a:rPr lang="en-MY" sz="1400" dirty="0"/>
                        <a:t>79.5</a:t>
                      </a:r>
                    </a:p>
                  </a:txBody>
                  <a:tcPr marL="68580" marR="68580" marT="34290" marB="34290"/>
                </a:tc>
                <a:tc>
                  <a:txBody>
                    <a:bodyPr/>
                    <a:lstStyle/>
                    <a:p>
                      <a:pPr algn="ctr"/>
                      <a:r>
                        <a:rPr lang="en-MY" sz="1400" dirty="0"/>
                        <a:t>38</a:t>
                      </a:r>
                    </a:p>
                  </a:txBody>
                  <a:tcPr marL="68580" marR="68580" marT="34290" marB="34290"/>
                </a:tc>
                <a:extLst>
                  <a:ext uri="{0D108BD9-81ED-4DB2-BD59-A6C34878D82A}">
                    <a16:rowId xmlns:a16="http://schemas.microsoft.com/office/drawing/2014/main" val="10006"/>
                  </a:ext>
                </a:extLst>
              </a:tr>
              <a:tr h="278130">
                <a:tc>
                  <a:txBody>
                    <a:bodyPr/>
                    <a:lstStyle/>
                    <a:p>
                      <a:pPr algn="ctr"/>
                      <a:r>
                        <a:rPr lang="en-MY" sz="1400" dirty="0"/>
                        <a:t>89.5</a:t>
                      </a:r>
                    </a:p>
                  </a:txBody>
                  <a:tcPr marL="68580" marR="68580" marT="34290" marB="34290"/>
                </a:tc>
                <a:tc>
                  <a:txBody>
                    <a:bodyPr/>
                    <a:lstStyle/>
                    <a:p>
                      <a:pPr algn="ctr"/>
                      <a:r>
                        <a:rPr lang="en-MY" sz="1400" dirty="0"/>
                        <a:t>43</a:t>
                      </a:r>
                    </a:p>
                  </a:txBody>
                  <a:tcPr marL="68580" marR="68580" marT="34290" marB="34290"/>
                </a:tc>
                <a:extLst>
                  <a:ext uri="{0D108BD9-81ED-4DB2-BD59-A6C34878D82A}">
                    <a16:rowId xmlns:a16="http://schemas.microsoft.com/office/drawing/2014/main" val="10007"/>
                  </a:ext>
                </a:extLst>
              </a:tr>
              <a:tr h="278130">
                <a:tc>
                  <a:txBody>
                    <a:bodyPr/>
                    <a:lstStyle/>
                    <a:p>
                      <a:pPr algn="ctr"/>
                      <a:r>
                        <a:rPr lang="en-MY" sz="1400" dirty="0"/>
                        <a:t>99.5</a:t>
                      </a:r>
                    </a:p>
                  </a:txBody>
                  <a:tcPr marL="68580" marR="68580" marT="34290" marB="34290"/>
                </a:tc>
                <a:tc>
                  <a:txBody>
                    <a:bodyPr/>
                    <a:lstStyle/>
                    <a:p>
                      <a:pPr algn="ctr"/>
                      <a:r>
                        <a:rPr lang="en-MY" sz="1400" dirty="0"/>
                        <a:t>44</a:t>
                      </a:r>
                    </a:p>
                  </a:txBody>
                  <a:tcPr marL="68580" marR="68580" marT="34290" marB="34290"/>
                </a:tc>
                <a:extLst>
                  <a:ext uri="{0D108BD9-81ED-4DB2-BD59-A6C34878D82A}">
                    <a16:rowId xmlns:a16="http://schemas.microsoft.com/office/drawing/2014/main" val="10008"/>
                  </a:ext>
                </a:extLst>
              </a:tr>
            </a:tbl>
          </a:graphicData>
        </a:graphic>
      </p:graphicFrame>
      <p:cxnSp>
        <p:nvCxnSpPr>
          <p:cNvPr id="13" name="Straight Arrow Connector 12"/>
          <p:cNvCxnSpPr/>
          <p:nvPr/>
        </p:nvCxnSpPr>
        <p:spPr>
          <a:xfrm flipH="1">
            <a:off x="7727324" y="3013569"/>
            <a:ext cx="309094" cy="25636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01942" y="2697319"/>
            <a:ext cx="1642058" cy="300082"/>
          </a:xfrm>
          <a:prstGeom prst="rect">
            <a:avLst/>
          </a:prstGeom>
          <a:solidFill>
            <a:srgbClr val="FFFF00"/>
          </a:solidFill>
          <a:ln>
            <a:solidFill>
              <a:schemeClr val="tx1"/>
            </a:solidFill>
          </a:ln>
        </p:spPr>
        <p:txBody>
          <a:bodyPr wrap="square" rtlCol="0">
            <a:spAutoFit/>
          </a:bodyPr>
          <a:lstStyle/>
          <a:p>
            <a:r>
              <a:rPr lang="en-MY" sz="1350" dirty="0"/>
              <a:t>Always start with 0</a:t>
            </a:r>
          </a:p>
        </p:txBody>
      </p:sp>
    </p:spTree>
    <p:extLst>
      <p:ext uri="{BB962C8B-B14F-4D97-AF65-F5344CB8AC3E}">
        <p14:creationId xmlns:p14="http://schemas.microsoft.com/office/powerpoint/2010/main" val="14126504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88018-52BF-4DBC-A430-C9F7644BF2CA}"/>
              </a:ext>
            </a:extLst>
          </p:cNvPr>
          <p:cNvPicPr>
            <a:picLocks noChangeAspect="1"/>
          </p:cNvPicPr>
          <p:nvPr/>
        </p:nvPicPr>
        <p:blipFill>
          <a:blip r:embed="rId2"/>
          <a:stretch>
            <a:fillRect/>
          </a:stretch>
        </p:blipFill>
        <p:spPr>
          <a:xfrm>
            <a:off x="838200" y="1300673"/>
            <a:ext cx="7693302" cy="4256653"/>
          </a:xfrm>
          <a:prstGeom prst="rect">
            <a:avLst/>
          </a:prstGeom>
          <a:noFill/>
        </p:spPr>
      </p:pic>
    </p:spTree>
    <p:extLst>
      <p:ext uri="{BB962C8B-B14F-4D97-AF65-F5344CB8AC3E}">
        <p14:creationId xmlns:p14="http://schemas.microsoft.com/office/powerpoint/2010/main" val="20111806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p:nvPr>
        </p:nvSpPr>
        <p:spPr>
          <a:xfrm>
            <a:off x="838200" y="588962"/>
            <a:ext cx="4487862" cy="706438"/>
          </a:xfrm>
          <a:solidFill>
            <a:schemeClr val="accent1">
              <a:lumMod val="40000"/>
              <a:lumOff val="60000"/>
            </a:schemeClr>
          </a:solidFill>
          <a:ln>
            <a:solidFill>
              <a:srgbClr val="FF0000"/>
            </a:solidFill>
          </a:ln>
        </p:spPr>
        <p:txBody>
          <a:bodyPr>
            <a:normAutofit/>
          </a:bodyPr>
          <a:lstStyle/>
          <a:p>
            <a:pPr algn="l" eaLnBrk="1" hangingPunct="1"/>
            <a:r>
              <a:rPr lang="en-US" sz="3700" dirty="0">
                <a:solidFill>
                  <a:schemeClr val="tx1"/>
                </a:solidFill>
                <a:latin typeface="+mn-lt"/>
              </a:rPr>
              <a:t>d. Stem and Leaf Display</a:t>
            </a:r>
          </a:p>
        </p:txBody>
      </p:sp>
      <p:sp>
        <p:nvSpPr>
          <p:cNvPr id="77829" name="Rectangle 3"/>
          <p:cNvSpPr>
            <a:spLocks noGrp="1" noChangeArrowheads="1"/>
          </p:cNvSpPr>
          <p:nvPr>
            <p:ph type="body" sz="half" idx="1"/>
          </p:nvPr>
        </p:nvSpPr>
        <p:spPr>
          <a:xfrm>
            <a:off x="762000" y="1600200"/>
            <a:ext cx="8077200" cy="4532313"/>
          </a:xfrm>
        </p:spPr>
        <p:txBody>
          <a:bodyPr/>
          <a:lstStyle/>
          <a:p>
            <a:pPr eaLnBrk="1" hangingPunct="1">
              <a:buClr>
                <a:schemeClr val="tx1"/>
              </a:buClr>
              <a:buFont typeface="Wingdings" pitchFamily="2" charset="2"/>
              <a:buChar char="§"/>
            </a:pPr>
            <a:r>
              <a:rPr lang="en-US" sz="2400">
                <a:latin typeface="Times New Roman" pitchFamily="18" charset="0"/>
              </a:rPr>
              <a:t>A </a:t>
            </a:r>
            <a:r>
              <a:rPr lang="en-US" sz="2400" b="1">
                <a:latin typeface="Times New Roman" pitchFamily="18" charset="0"/>
              </a:rPr>
              <a:t>stem-and-leaf display </a:t>
            </a:r>
            <a:r>
              <a:rPr lang="en-US" sz="2400">
                <a:latin typeface="Times New Roman" pitchFamily="18" charset="0"/>
              </a:rPr>
              <a:t>organizes data into groups (called stems) so that the values within each group (the leaves) branch out to the right on each row.</a:t>
            </a:r>
            <a:r>
              <a:rPr lang="en-US" sz="2400"/>
              <a:t> </a:t>
            </a:r>
          </a:p>
        </p:txBody>
      </p:sp>
      <p:graphicFrame>
        <p:nvGraphicFramePr>
          <p:cNvPr id="198660" name="Group 4"/>
          <p:cNvGraphicFramePr>
            <a:graphicFrameLocks noGrp="1"/>
          </p:cNvGraphicFramePr>
          <p:nvPr>
            <p:ph sz="quarter" idx="2"/>
          </p:nvPr>
        </p:nvGraphicFramePr>
        <p:xfrm>
          <a:off x="4191000" y="3846513"/>
          <a:ext cx="2057400" cy="2189164"/>
        </p:xfrm>
        <a:graphic>
          <a:graphicData uri="http://schemas.openxmlformats.org/drawingml/2006/table">
            <a:tbl>
              <a:tblPr/>
              <a:tblGrid>
                <a:gridCol w="8413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tblGrid>
              <a:tr h="438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Times New Roman" pitchFamily="18" charset="0"/>
                        </a:rPr>
                        <a:t>Stem</a:t>
                      </a:r>
                    </a:p>
                  </a:txBody>
                  <a:tcP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Times New Roman" pitchFamily="18" charset="0"/>
                        </a:rPr>
                        <a:t>Leaf</a:t>
                      </a:r>
                    </a:p>
                  </a:txBody>
                  <a:tcPr horzOverflow="overflow">
                    <a:lnL w="12700" cap="flat" cmpd="sng" algn="ctr">
                      <a:solidFill>
                        <a:schemeClr val="tx1"/>
                      </a:solidFill>
                      <a:prstDash val="solid"/>
                      <a:round/>
                      <a:headEnd type="none" w="med" len="med"/>
                      <a:tailEnd type="none" w="med" len="med"/>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365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67788899</a:t>
                      </a: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39738">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0012257</a:t>
                      </a: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365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28</a:t>
                      </a: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38150">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4</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7842" name="Text Box 30"/>
          <p:cNvSpPr txBox="1">
            <a:spLocks noChangeArrowheads="1"/>
          </p:cNvSpPr>
          <p:nvPr/>
        </p:nvSpPr>
        <p:spPr bwMode="auto">
          <a:xfrm>
            <a:off x="3352800" y="2895600"/>
            <a:ext cx="5486400" cy="854075"/>
          </a:xfrm>
          <a:prstGeom prst="rect">
            <a:avLst/>
          </a:prstGeom>
          <a:noFill/>
          <a:ln w="9525">
            <a:noFill/>
            <a:miter lim="800000"/>
            <a:headEnd/>
            <a:tailEnd/>
          </a:ln>
        </p:spPr>
        <p:txBody>
          <a:bodyPr>
            <a:spAutoFit/>
          </a:bodyPr>
          <a:lstStyle/>
          <a:p>
            <a:pPr algn="ctr" eaLnBrk="0" hangingPunct="0">
              <a:spcBef>
                <a:spcPct val="50000"/>
              </a:spcBef>
            </a:pPr>
            <a:r>
              <a:rPr lang="en-US" sz="2000">
                <a:latin typeface="Times New Roman" pitchFamily="18" charset="0"/>
              </a:rPr>
              <a:t>                 Age of College Students</a:t>
            </a:r>
          </a:p>
          <a:p>
            <a:pPr eaLnBrk="0" hangingPunct="0">
              <a:spcBef>
                <a:spcPct val="50000"/>
              </a:spcBef>
            </a:pPr>
            <a:r>
              <a:rPr lang="en-US" sz="2000">
                <a:latin typeface="Times New Roman" pitchFamily="18" charset="0"/>
              </a:rPr>
              <a:t>	    Day Students	             Night Students</a:t>
            </a:r>
          </a:p>
        </p:txBody>
      </p:sp>
      <p:graphicFrame>
        <p:nvGraphicFramePr>
          <p:cNvPr id="198774" name="Group 118"/>
          <p:cNvGraphicFramePr>
            <a:graphicFrameLocks noGrp="1"/>
          </p:cNvGraphicFramePr>
          <p:nvPr/>
        </p:nvGraphicFramePr>
        <p:xfrm>
          <a:off x="7162800" y="3886200"/>
          <a:ext cx="1752600" cy="2266951"/>
        </p:xfrm>
        <a:graphic>
          <a:graphicData uri="http://schemas.openxmlformats.org/drawingml/2006/table">
            <a:tbl>
              <a:tblPr/>
              <a:tblGrid>
                <a:gridCol w="717550">
                  <a:extLst>
                    <a:ext uri="{9D8B030D-6E8A-4147-A177-3AD203B41FA5}">
                      <a16:colId xmlns:a16="http://schemas.microsoft.com/office/drawing/2014/main" val="20000"/>
                    </a:ext>
                  </a:extLst>
                </a:gridCol>
                <a:gridCol w="1035050">
                  <a:extLst>
                    <a:ext uri="{9D8B030D-6E8A-4147-A177-3AD203B41FA5}">
                      <a16:colId xmlns:a16="http://schemas.microsoft.com/office/drawing/2014/main" val="20001"/>
                    </a:ext>
                  </a:extLst>
                </a:gridCol>
              </a:tblGrid>
              <a:tr h="454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Times New Roman" pitchFamily="18" charset="0"/>
                        </a:rPr>
                        <a:t>Stem</a:t>
                      </a:r>
                    </a:p>
                  </a:txBody>
                  <a:tcP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Times New Roman" pitchFamily="18" charset="0"/>
                        </a:rPr>
                        <a:t>Leaf</a:t>
                      </a:r>
                    </a:p>
                  </a:txBody>
                  <a:tcPr horzOverflow="overflow">
                    <a:lnL w="12700" cap="flat" cmpd="sng" algn="ctr">
                      <a:solidFill>
                        <a:schemeClr val="tx1"/>
                      </a:solidFill>
                      <a:prstDash val="solid"/>
                      <a:round/>
                      <a:headEnd type="none" w="med" len="med"/>
                      <a:tailEnd type="none" w="med" len="med"/>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52438">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8899</a:t>
                      </a: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54025">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0138</a:t>
                      </a: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52438">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23</a:t>
                      </a: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54025">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4</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98776" name="Group 120"/>
          <p:cNvGraphicFramePr>
            <a:graphicFrameLocks noGrp="1"/>
          </p:cNvGraphicFramePr>
          <p:nvPr>
            <p:ph sz="quarter" idx="3"/>
          </p:nvPr>
        </p:nvGraphicFramePr>
        <p:xfrm>
          <a:off x="304800" y="3505200"/>
          <a:ext cx="3810000" cy="2133600"/>
        </p:xfrm>
        <a:graphic>
          <a:graphicData uri="http://schemas.openxmlformats.org/drawingml/2006/table">
            <a:tbl>
              <a:tblPr/>
              <a:tblGrid>
                <a:gridCol w="896938">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92125">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gridCol w="492125">
                  <a:extLst>
                    <a:ext uri="{9D8B030D-6E8A-4147-A177-3AD203B41FA5}">
                      <a16:colId xmlns:a16="http://schemas.microsoft.com/office/drawing/2014/main" val="20004"/>
                    </a:ext>
                  </a:extLst>
                </a:gridCol>
                <a:gridCol w="493712">
                  <a:extLst>
                    <a:ext uri="{9D8B030D-6E8A-4147-A177-3AD203B41FA5}">
                      <a16:colId xmlns:a16="http://schemas.microsoft.com/office/drawing/2014/main" val="20005"/>
                    </a:ext>
                  </a:extLst>
                </a:gridCol>
                <a:gridCol w="492125">
                  <a:extLst>
                    <a:ext uri="{9D8B030D-6E8A-4147-A177-3AD203B41FA5}">
                      <a16:colId xmlns:a16="http://schemas.microsoft.com/office/drawing/2014/main" val="20006"/>
                    </a:ext>
                  </a:extLst>
                </a:gridCol>
              </a:tblGrid>
              <a:tr h="176213">
                <a:tc rowSpan="7">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Times New Roman" pitchFamily="18" charset="0"/>
                        </a:rPr>
                        <a:t>Age of Surveyed College Students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6">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Times New Roman" pitchFamily="18" charset="0"/>
                        </a:rPr>
                        <a:t>Day Students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478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032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32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42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77800">
                <a:tc vMerge="1">
                  <a:txBody>
                    <a:bodyPr/>
                    <a:lstStyle/>
                    <a:p>
                      <a:endParaRPr lang="en-US"/>
                    </a:p>
                  </a:txBody>
                  <a:tcPr/>
                </a:tc>
                <a:tc gridSpan="6">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Times New Roman" pitchFamily="18" charset="0"/>
                        </a:rPr>
                        <a:t>Night Students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032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32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Times New Roman" pitchFamily="18" charset="0"/>
                        </a:rPr>
                        <a:t>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561376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189190" y="663476"/>
            <a:ext cx="8802410" cy="230832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a:ln>
                  <a:noFill/>
                </a:ln>
                <a:effectLst/>
                <a:ea typeface="Calibri" pitchFamily="34" charset="0"/>
                <a:cs typeface="Times New Roman" pitchFamily="18" charset="0"/>
              </a:rPr>
              <a:t>Example 2:</a:t>
            </a:r>
            <a:endParaRPr kumimoji="0" lang="en-US" sz="24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ea typeface="Calibri" pitchFamily="34" charset="0"/>
                <a:cs typeface="Times New Roman" pitchFamily="18" charset="0"/>
              </a:rPr>
              <a:t>The following are the scores of 30 college students on a statistics test.</a:t>
            </a:r>
            <a:endParaRPr kumimoji="0" lang="en-US" sz="24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ea typeface="Calibri" pitchFamily="34" charset="0"/>
                <a:cs typeface="Times New Roman" pitchFamily="18" charset="0"/>
              </a:rPr>
              <a:t>75	52	80	96	65	79	71	87	93	95</a:t>
            </a:r>
            <a:endParaRPr kumimoji="0" lang="en-US" sz="24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ea typeface="Calibri" pitchFamily="34" charset="0"/>
                <a:cs typeface="Times New Roman" pitchFamily="18" charset="0"/>
              </a:rPr>
              <a:t>69	72	81	61	76	86	79	68	50	92</a:t>
            </a:r>
            <a:endParaRPr kumimoji="0" lang="en-US" sz="24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ea typeface="Calibri" pitchFamily="34" charset="0"/>
                <a:cs typeface="Times New Roman" pitchFamily="18" charset="0"/>
              </a:rPr>
              <a:t>83	84	77	64	71	87	72	92	57	98</a:t>
            </a:r>
            <a:endParaRPr kumimoji="0" lang="en-US" sz="24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effectLst/>
                <a:ea typeface="Calibri" pitchFamily="34" charset="0"/>
                <a:cs typeface="Times New Roman" pitchFamily="18" charset="0"/>
              </a:rPr>
              <a:t>Construct a stem-and-leaf display for these data.</a:t>
            </a:r>
            <a:endParaRPr kumimoji="0" lang="en-US" sz="2400" b="0" i="0" u="none" strike="noStrike" cap="none" normalizeH="0" baseline="0" dirty="0">
              <a:ln>
                <a:noFill/>
              </a:ln>
              <a:effectLst/>
              <a:cs typeface="Arial" pitchFamily="34" charset="0"/>
            </a:endParaRPr>
          </a:p>
        </p:txBody>
      </p:sp>
      <p:sp>
        <p:nvSpPr>
          <p:cNvPr id="3" name="TextBox 2"/>
          <p:cNvSpPr txBox="1"/>
          <p:nvPr/>
        </p:nvSpPr>
        <p:spPr>
          <a:xfrm>
            <a:off x="304800" y="2916705"/>
            <a:ext cx="8077200" cy="1569660"/>
          </a:xfrm>
          <a:prstGeom prst="rect">
            <a:avLst/>
          </a:prstGeom>
          <a:noFill/>
        </p:spPr>
        <p:txBody>
          <a:bodyPr wrap="square" rtlCol="0">
            <a:spAutoFit/>
          </a:bodyPr>
          <a:lstStyle/>
          <a:p>
            <a:r>
              <a:rPr lang="en-US" sz="2400" dirty="0"/>
              <a:t>Solution:</a:t>
            </a:r>
          </a:p>
          <a:p>
            <a:r>
              <a:rPr lang="en-US" sz="2400" dirty="0"/>
              <a:t>Arrange the data in ascending order</a:t>
            </a:r>
          </a:p>
          <a:p>
            <a:r>
              <a:rPr lang="en-US" sz="2400" dirty="0"/>
              <a:t>50, 52, 57, 61, 64, 65, 68, 69, 71, 71, 72, 72, 75, 76, 77, 79, 79, 80, 81, 83, 84, 86, 87, 87, 92, 92, 93, 95, 96, 98.</a:t>
            </a:r>
          </a:p>
        </p:txBody>
      </p:sp>
      <p:graphicFrame>
        <p:nvGraphicFramePr>
          <p:cNvPr id="4" name="Table 3"/>
          <p:cNvGraphicFramePr>
            <a:graphicFrameLocks noGrp="1"/>
          </p:cNvGraphicFramePr>
          <p:nvPr>
            <p:extLst>
              <p:ext uri="{D42A27DB-BD31-4B8C-83A1-F6EECF244321}">
                <p14:modId xmlns:p14="http://schemas.microsoft.com/office/powerpoint/2010/main" val="502989797"/>
              </p:ext>
            </p:extLst>
          </p:nvPr>
        </p:nvGraphicFramePr>
        <p:xfrm>
          <a:off x="609600" y="4572000"/>
          <a:ext cx="5943600" cy="1828800"/>
        </p:xfrm>
        <a:graphic>
          <a:graphicData uri="http://schemas.openxmlformats.org/drawingml/2006/table">
            <a:tbl>
              <a:tblPr>
                <a:tableStyleId>{5C22544A-7EE6-4342-B048-85BDC9FD1C3A}</a:tableStyleId>
              </a:tblPr>
              <a:tblGrid>
                <a:gridCol w="445770">
                  <a:extLst>
                    <a:ext uri="{9D8B030D-6E8A-4147-A177-3AD203B41FA5}">
                      <a16:colId xmlns:a16="http://schemas.microsoft.com/office/drawing/2014/main" val="20000"/>
                    </a:ext>
                  </a:extLst>
                </a:gridCol>
                <a:gridCol w="5497830">
                  <a:extLst>
                    <a:ext uri="{9D8B030D-6E8A-4147-A177-3AD203B41FA5}">
                      <a16:colId xmlns:a16="http://schemas.microsoft.com/office/drawing/2014/main" val="20001"/>
                    </a:ext>
                  </a:extLst>
                </a:gridCol>
              </a:tblGrid>
              <a:tr h="270714">
                <a:tc>
                  <a:txBody>
                    <a:bodyPr/>
                    <a:lstStyle/>
                    <a:p>
                      <a:r>
                        <a:rPr lang="en-US" dirty="0">
                          <a:solidFill>
                            <a:schemeClr val="tx1"/>
                          </a:solidFill>
                        </a:rPr>
                        <a:t>5</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0</a:t>
                      </a:r>
                      <a:r>
                        <a:rPr lang="en-US" baseline="0" dirty="0">
                          <a:solidFill>
                            <a:schemeClr val="tx1"/>
                          </a:solidFill>
                        </a:rPr>
                        <a:t> 2 7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0714">
                <a:tc>
                  <a:txBody>
                    <a:bodyPr/>
                    <a:lstStyle/>
                    <a:p>
                      <a:r>
                        <a:rPr lang="en-US" dirty="0">
                          <a:solidFill>
                            <a:schemeClr val="tx1"/>
                          </a:solidFill>
                        </a:rPr>
                        <a:t>6</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1 4 5 8 9</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0714">
                <a:tc>
                  <a:txBody>
                    <a:bodyPr/>
                    <a:lstStyle/>
                    <a:p>
                      <a:r>
                        <a:rPr lang="en-US" dirty="0">
                          <a:solidFill>
                            <a:schemeClr val="tx1"/>
                          </a:solidFill>
                        </a:rPr>
                        <a:t>7</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1 1 2 2 5 6 7 9 9 </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0714">
                <a:tc>
                  <a:txBody>
                    <a:bodyPr/>
                    <a:lstStyle/>
                    <a:p>
                      <a:r>
                        <a:rPr lang="en-US" dirty="0">
                          <a:solidFill>
                            <a:schemeClr val="tx1"/>
                          </a:solidFill>
                        </a:rPr>
                        <a:t>8</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0 1 3 4 6 7 7 </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0714">
                <a:tc>
                  <a:txBody>
                    <a:bodyPr/>
                    <a:lstStyle/>
                    <a:p>
                      <a:r>
                        <a:rPr lang="en-US" dirty="0">
                          <a:solidFill>
                            <a:schemeClr val="tx1"/>
                          </a:solidFill>
                        </a:rPr>
                        <a:t>9</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2 2 3 5 6 8 </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E8DD-68B1-4381-B190-AF30A78B200A}"/>
              </a:ext>
            </a:extLst>
          </p:cNvPr>
          <p:cNvSpPr>
            <a:spLocks noGrp="1"/>
          </p:cNvSpPr>
          <p:nvPr>
            <p:ph type="title"/>
          </p:nvPr>
        </p:nvSpPr>
        <p:spPr>
          <a:xfrm>
            <a:off x="3429000" y="2438400"/>
            <a:ext cx="2514600" cy="1143000"/>
          </a:xfrm>
        </p:spPr>
        <p:txBody>
          <a:bodyPr>
            <a:normAutofit/>
          </a:bodyPr>
          <a:lstStyle/>
          <a:p>
            <a:r>
              <a:rPr lang="en-MY" dirty="0"/>
              <a:t>Activity 1</a:t>
            </a:r>
          </a:p>
        </p:txBody>
      </p:sp>
    </p:spTree>
    <p:extLst>
      <p:ext uri="{BB962C8B-B14F-4D97-AF65-F5344CB8AC3E}">
        <p14:creationId xmlns:p14="http://schemas.microsoft.com/office/powerpoint/2010/main" val="402066220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14190"/>
            <a:ext cx="8229600" cy="830997"/>
          </a:xfrm>
          <a:prstGeom prst="rect">
            <a:avLst/>
          </a:prstGeom>
        </p:spPr>
        <p:txBody>
          <a:bodyPr wrap="square">
            <a:spAutoFit/>
          </a:bodyPr>
          <a:lstStyle/>
          <a:p>
            <a:pPr algn="just"/>
            <a:r>
              <a:rPr lang="en-US" sz="2400" dirty="0"/>
              <a:t>For each of the following variables, classify whether it is qualitative, quantitative discrete or quantitative continuous variable. </a:t>
            </a:r>
          </a:p>
        </p:txBody>
      </p:sp>
      <p:sp>
        <p:nvSpPr>
          <p:cNvPr id="3" name="Rectangle 2"/>
          <p:cNvSpPr/>
          <p:nvPr/>
        </p:nvSpPr>
        <p:spPr>
          <a:xfrm>
            <a:off x="2272145" y="1112515"/>
            <a:ext cx="4572000" cy="584775"/>
          </a:xfrm>
          <a:prstGeom prst="rect">
            <a:avLst/>
          </a:prstGeom>
        </p:spPr>
        <p:txBody>
          <a:bodyPr>
            <a:spAutoFit/>
          </a:bodyPr>
          <a:lstStyle/>
          <a:p>
            <a:pPr algn="ctr"/>
            <a:r>
              <a:rPr lang="en-US" sz="3200" b="1" i="1" dirty="0"/>
              <a:t>Brand of coffees ?</a:t>
            </a:r>
          </a:p>
        </p:txBody>
      </p:sp>
      <p:pic>
        <p:nvPicPr>
          <p:cNvPr id="4" name="Picture 3"/>
          <p:cNvPicPr/>
          <p:nvPr/>
        </p:nvPicPr>
        <p:blipFill rotWithShape="1">
          <a:blip r:embed="rId2"/>
          <a:srcRect l="3366" t="21664" r="35256" b="21608"/>
          <a:stretch/>
        </p:blipFill>
        <p:spPr bwMode="auto">
          <a:xfrm>
            <a:off x="304800" y="1749678"/>
            <a:ext cx="3648075" cy="189547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3205" t="26511" r="35416" b="17902"/>
          <a:stretch/>
        </p:blipFill>
        <p:spPr bwMode="auto">
          <a:xfrm>
            <a:off x="2403764" y="3810000"/>
            <a:ext cx="3648075" cy="1857375"/>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3526" t="23660" r="37340" b="16477"/>
          <a:stretch/>
        </p:blipFill>
        <p:spPr bwMode="auto">
          <a:xfrm>
            <a:off x="4876800" y="1697290"/>
            <a:ext cx="3514725" cy="2000250"/>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2699040" y="6019800"/>
            <a:ext cx="3352799" cy="461665"/>
          </a:xfrm>
          <a:prstGeom prst="rect">
            <a:avLst/>
          </a:prstGeom>
        </p:spPr>
        <p:txBody>
          <a:bodyPr wrap="square">
            <a:spAutoFit/>
          </a:bodyPr>
          <a:lstStyle/>
          <a:p>
            <a:pPr algn="ctr"/>
            <a:r>
              <a:rPr lang="en-US" sz="2400" b="1" dirty="0"/>
              <a:t>QUALITATIVE</a:t>
            </a:r>
          </a:p>
        </p:txBody>
      </p:sp>
    </p:spTree>
    <p:extLst>
      <p:ext uri="{BB962C8B-B14F-4D97-AF65-F5344CB8AC3E}">
        <p14:creationId xmlns:p14="http://schemas.microsoft.com/office/powerpoint/2010/main" val="25489509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3050"/>
            <a:ext cx="5334000" cy="793808"/>
          </a:xfrm>
          <a:ln>
            <a:solidFill>
              <a:srgbClr val="FF0000"/>
            </a:solidFill>
          </a:ln>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en-US" sz="4400" dirty="0">
                <a:solidFill>
                  <a:schemeClr val="tx1"/>
                </a:solidFill>
                <a:latin typeface="+mn-lt"/>
              </a:rPr>
              <a:t>1.3 Types of statistics</a:t>
            </a:r>
          </a:p>
        </p:txBody>
      </p:sp>
      <p:sp>
        <p:nvSpPr>
          <p:cNvPr id="3" name="Text Placeholder 2"/>
          <p:cNvSpPr>
            <a:spLocks noGrp="1"/>
          </p:cNvSpPr>
          <p:nvPr>
            <p:ph type="body" idx="1"/>
          </p:nvPr>
        </p:nvSpPr>
        <p:spPr>
          <a:xfrm>
            <a:off x="304800" y="1981200"/>
            <a:ext cx="3733800" cy="762000"/>
          </a:xfrm>
          <a:ln>
            <a:solidFill>
              <a:srgbClr val="FF0000"/>
            </a:solidFill>
          </a:ln>
        </p:spPr>
        <p:txBody>
          <a:bodyPr/>
          <a:lstStyle/>
          <a:p>
            <a:r>
              <a:rPr lang="en-US" sz="2800" dirty="0"/>
              <a:t>Descriptive statistics</a:t>
            </a:r>
          </a:p>
        </p:txBody>
      </p:sp>
      <p:sp>
        <p:nvSpPr>
          <p:cNvPr id="5" name="Text Placeholder 4"/>
          <p:cNvSpPr>
            <a:spLocks noGrp="1"/>
          </p:cNvSpPr>
          <p:nvPr>
            <p:ph type="body" sz="half" idx="3"/>
          </p:nvPr>
        </p:nvSpPr>
        <p:spPr>
          <a:xfrm>
            <a:off x="4876800" y="1981200"/>
            <a:ext cx="3886200" cy="762000"/>
          </a:xfrm>
          <a:ln>
            <a:solidFill>
              <a:srgbClr val="FF0000"/>
            </a:solidFill>
          </a:ln>
        </p:spPr>
        <p:txBody>
          <a:bodyPr/>
          <a:lstStyle/>
          <a:p>
            <a:pPr algn="ctr"/>
            <a:r>
              <a:rPr lang="en-US" sz="2800" dirty="0"/>
              <a:t>Inferential statistics</a:t>
            </a:r>
          </a:p>
        </p:txBody>
      </p:sp>
      <p:sp>
        <p:nvSpPr>
          <p:cNvPr id="4" name="Content Placeholder 3"/>
          <p:cNvSpPr>
            <a:spLocks noGrp="1"/>
          </p:cNvSpPr>
          <p:nvPr>
            <p:ph sz="half" idx="2"/>
          </p:nvPr>
        </p:nvSpPr>
        <p:spPr>
          <a:xfrm>
            <a:off x="304800" y="2743200"/>
            <a:ext cx="3733800" cy="3962400"/>
          </a:xfrm>
          <a:ln>
            <a:solidFill>
              <a:schemeClr val="tx1"/>
            </a:solidFill>
          </a:ln>
        </p:spPr>
        <p:txBody>
          <a:bodyPr/>
          <a:lstStyle/>
          <a:p>
            <a:endParaRPr lang="en-US" dirty="0"/>
          </a:p>
          <a:p>
            <a:r>
              <a:rPr lang="en-US" dirty="0"/>
              <a:t>Method of collecting, </a:t>
            </a:r>
            <a:r>
              <a:rPr lang="sk-SK" dirty="0"/>
              <a:t>summarizing, and presenting data in a</a:t>
            </a:r>
            <a:r>
              <a:rPr lang="en-US" dirty="0"/>
              <a:t> convenient and </a:t>
            </a:r>
            <a:r>
              <a:rPr lang="sk-SK" dirty="0"/>
              <a:t>informative way</a:t>
            </a:r>
            <a:endParaRPr lang="en-US" dirty="0"/>
          </a:p>
          <a:p>
            <a:pPr marL="0" indent="0">
              <a:buNone/>
            </a:pPr>
            <a:r>
              <a:rPr lang="en-US" sz="1600" dirty="0"/>
              <a:t>1. Graphical technique</a:t>
            </a:r>
          </a:p>
          <a:p>
            <a:pPr marL="0" indent="0">
              <a:buNone/>
            </a:pPr>
            <a:r>
              <a:rPr lang="en-US" sz="1600" dirty="0"/>
              <a:t>2. Numerical technique</a:t>
            </a:r>
            <a:endParaRPr lang="sk-SK" sz="1600" dirty="0"/>
          </a:p>
          <a:p>
            <a:endParaRPr lang="en-US" dirty="0"/>
          </a:p>
        </p:txBody>
      </p:sp>
      <p:sp>
        <p:nvSpPr>
          <p:cNvPr id="6" name="Content Placeholder 5"/>
          <p:cNvSpPr>
            <a:spLocks noGrp="1"/>
          </p:cNvSpPr>
          <p:nvPr>
            <p:ph sz="half" idx="4"/>
          </p:nvPr>
        </p:nvSpPr>
        <p:spPr>
          <a:xfrm>
            <a:off x="4876800" y="2743200"/>
            <a:ext cx="3886200" cy="3962400"/>
          </a:xfrm>
          <a:ln>
            <a:solidFill>
              <a:schemeClr val="tx1"/>
            </a:solidFill>
          </a:ln>
        </p:spPr>
        <p:txBody>
          <a:bodyPr>
            <a:normAutofit/>
          </a:bodyPr>
          <a:lstStyle/>
          <a:p>
            <a:endParaRPr lang="en-US" dirty="0"/>
          </a:p>
          <a:p>
            <a:r>
              <a:rPr lang="en-US" dirty="0"/>
              <a:t>M</a:t>
            </a:r>
            <a:r>
              <a:rPr lang="sk-SK" dirty="0"/>
              <a:t>ethods used to determine something about a</a:t>
            </a:r>
            <a:r>
              <a:rPr lang="en-US" dirty="0"/>
              <a:t> </a:t>
            </a:r>
            <a:r>
              <a:rPr lang="sk-SK" dirty="0"/>
              <a:t>population on the basis of a sample</a:t>
            </a:r>
            <a:endParaRPr lang="en-US" dirty="0"/>
          </a:p>
          <a:p>
            <a:r>
              <a:rPr lang="en-US" dirty="0"/>
              <a:t>Focus on technique to draw conclusion about pop. Based  on sample</a:t>
            </a:r>
          </a:p>
        </p:txBody>
      </p:sp>
      <p:sp>
        <p:nvSpPr>
          <p:cNvPr id="7" name="Right Arrow 6"/>
          <p:cNvSpPr/>
          <p:nvPr/>
        </p:nvSpPr>
        <p:spPr>
          <a:xfrm rot="7945501">
            <a:off x="2022881" y="1305172"/>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rot="2805491">
            <a:off x="5920820" y="1303927"/>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5" name="Picture 3" descr="F:\download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275" y="4953000"/>
            <a:ext cx="1596472" cy="101484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5172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7051" t="16818" r="39584" b="7926"/>
          <a:stretch/>
        </p:blipFill>
        <p:spPr bwMode="auto">
          <a:xfrm>
            <a:off x="2986087" y="2171700"/>
            <a:ext cx="3171825" cy="2514600"/>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2286000" y="864752"/>
            <a:ext cx="4572000" cy="646331"/>
          </a:xfrm>
          <a:prstGeom prst="rect">
            <a:avLst/>
          </a:prstGeom>
        </p:spPr>
        <p:txBody>
          <a:bodyPr>
            <a:spAutoFit/>
          </a:bodyPr>
          <a:lstStyle/>
          <a:p>
            <a:pPr algn="ctr"/>
            <a:r>
              <a:rPr lang="en-US" sz="3600" b="1" i="1" dirty="0"/>
              <a:t>Volume of soft drink ?</a:t>
            </a:r>
          </a:p>
        </p:txBody>
      </p:sp>
      <p:sp>
        <p:nvSpPr>
          <p:cNvPr id="4" name="Rectangle 3"/>
          <p:cNvSpPr/>
          <p:nvPr/>
        </p:nvSpPr>
        <p:spPr>
          <a:xfrm>
            <a:off x="2555096" y="5117022"/>
            <a:ext cx="4316759" cy="461665"/>
          </a:xfrm>
          <a:prstGeom prst="rect">
            <a:avLst/>
          </a:prstGeom>
        </p:spPr>
        <p:txBody>
          <a:bodyPr wrap="none">
            <a:spAutoFit/>
          </a:bodyPr>
          <a:lstStyle/>
          <a:p>
            <a:pPr algn="ctr"/>
            <a:r>
              <a:rPr lang="en-US" sz="2400" b="1" dirty="0"/>
              <a:t>QUANTITATIVE CONTINUOUS </a:t>
            </a:r>
          </a:p>
        </p:txBody>
      </p:sp>
    </p:spTree>
    <p:extLst>
      <p:ext uri="{BB962C8B-B14F-4D97-AF65-F5344CB8AC3E}">
        <p14:creationId xmlns:p14="http://schemas.microsoft.com/office/powerpoint/2010/main" val="11861489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12500" t="15679" r="45032" b="18187"/>
          <a:stretch/>
        </p:blipFill>
        <p:spPr bwMode="auto">
          <a:xfrm>
            <a:off x="1143000" y="993507"/>
            <a:ext cx="6553200" cy="4267200"/>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2320636" y="347176"/>
            <a:ext cx="4572000" cy="646331"/>
          </a:xfrm>
          <a:prstGeom prst="rect">
            <a:avLst/>
          </a:prstGeom>
        </p:spPr>
        <p:txBody>
          <a:bodyPr>
            <a:spAutoFit/>
          </a:bodyPr>
          <a:lstStyle/>
          <a:p>
            <a:pPr algn="ctr"/>
            <a:r>
              <a:rPr lang="en-US" sz="3600" b="1" i="1" dirty="0"/>
              <a:t>Number of boxes ?</a:t>
            </a:r>
          </a:p>
        </p:txBody>
      </p:sp>
      <p:sp>
        <p:nvSpPr>
          <p:cNvPr id="5" name="Rectangle 4"/>
          <p:cNvSpPr/>
          <p:nvPr/>
        </p:nvSpPr>
        <p:spPr>
          <a:xfrm>
            <a:off x="3048000" y="5823466"/>
            <a:ext cx="3758914" cy="461665"/>
          </a:xfrm>
          <a:prstGeom prst="rect">
            <a:avLst/>
          </a:prstGeom>
        </p:spPr>
        <p:txBody>
          <a:bodyPr wrap="none">
            <a:spAutoFit/>
          </a:bodyPr>
          <a:lstStyle/>
          <a:p>
            <a:r>
              <a:rPr lang="en-US" sz="2400" b="1" dirty="0"/>
              <a:t>QUANTITATIVE DISCRETE </a:t>
            </a:r>
          </a:p>
        </p:txBody>
      </p:sp>
    </p:spTree>
    <p:extLst>
      <p:ext uri="{BB962C8B-B14F-4D97-AF65-F5344CB8AC3E}">
        <p14:creationId xmlns:p14="http://schemas.microsoft.com/office/powerpoint/2010/main" val="36362919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33600" y="247572"/>
            <a:ext cx="4572000" cy="646331"/>
          </a:xfrm>
          <a:prstGeom prst="rect">
            <a:avLst/>
          </a:prstGeom>
        </p:spPr>
        <p:txBody>
          <a:bodyPr>
            <a:spAutoFit/>
          </a:bodyPr>
          <a:lstStyle/>
          <a:p>
            <a:pPr algn="ctr"/>
            <a:r>
              <a:rPr lang="en-US" sz="3600" b="1" i="1" dirty="0"/>
              <a:t>Favorite vacation spots ?</a:t>
            </a:r>
          </a:p>
        </p:txBody>
      </p:sp>
      <p:pic>
        <p:nvPicPr>
          <p:cNvPr id="4" name="Picture 3"/>
          <p:cNvPicPr/>
          <p:nvPr/>
        </p:nvPicPr>
        <p:blipFill rotWithShape="1">
          <a:blip r:embed="rId2"/>
          <a:srcRect l="20032" t="32782" r="42308" b="19327"/>
          <a:stretch/>
        </p:blipFill>
        <p:spPr bwMode="auto">
          <a:xfrm>
            <a:off x="415202" y="1208791"/>
            <a:ext cx="3547198" cy="220980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12981" t="27936" r="43269" b="20753"/>
          <a:stretch/>
        </p:blipFill>
        <p:spPr bwMode="auto">
          <a:xfrm>
            <a:off x="2627601" y="3595255"/>
            <a:ext cx="3583998" cy="2424545"/>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11218" t="26796" r="43269" b="23033"/>
          <a:stretch/>
        </p:blipFill>
        <p:spPr bwMode="auto">
          <a:xfrm>
            <a:off x="4419600" y="1122199"/>
            <a:ext cx="3733800" cy="2296391"/>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2743200" y="6250632"/>
            <a:ext cx="3352799" cy="461665"/>
          </a:xfrm>
          <a:prstGeom prst="rect">
            <a:avLst/>
          </a:prstGeom>
        </p:spPr>
        <p:txBody>
          <a:bodyPr wrap="square">
            <a:spAutoFit/>
          </a:bodyPr>
          <a:lstStyle/>
          <a:p>
            <a:pPr algn="ctr"/>
            <a:r>
              <a:rPr lang="en-US" sz="2400" b="1" dirty="0"/>
              <a:t>QUALITATIVE</a:t>
            </a:r>
          </a:p>
        </p:txBody>
      </p:sp>
    </p:spTree>
    <p:extLst>
      <p:ext uri="{BB962C8B-B14F-4D97-AF65-F5344CB8AC3E}">
        <p14:creationId xmlns:p14="http://schemas.microsoft.com/office/powerpoint/2010/main" val="25571246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690A-2253-4881-A137-9C6A85621D79}"/>
              </a:ext>
            </a:extLst>
          </p:cNvPr>
          <p:cNvSpPr txBox="1">
            <a:spLocks/>
          </p:cNvSpPr>
          <p:nvPr/>
        </p:nvSpPr>
        <p:spPr>
          <a:xfrm>
            <a:off x="3733800" y="3200400"/>
            <a:ext cx="2514600" cy="1143000"/>
          </a:xfrm>
          <a:prstGeom prst="rect">
            <a:avLst/>
          </a:prstGeom>
        </p:spPr>
        <p:txBody>
          <a:bodyP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t>Activity 2</a:t>
            </a:r>
            <a:endParaRPr lang="en-US" dirty="0"/>
          </a:p>
        </p:txBody>
      </p:sp>
    </p:spTree>
    <p:extLst>
      <p:ext uri="{BB962C8B-B14F-4D97-AF65-F5344CB8AC3E}">
        <p14:creationId xmlns:p14="http://schemas.microsoft.com/office/powerpoint/2010/main" val="192363309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676400"/>
            <a:ext cx="7543800" cy="1569660"/>
          </a:xfrm>
          <a:prstGeom prst="rect">
            <a:avLst/>
          </a:prstGeom>
          <a:noFill/>
        </p:spPr>
        <p:txBody>
          <a:bodyPr wrap="square" rtlCol="0">
            <a:spAutoFit/>
          </a:bodyPr>
          <a:lstStyle/>
          <a:p>
            <a:r>
              <a:rPr lang="en-US" sz="2400" dirty="0"/>
              <a:t>Listed below are the records for the 50 students who used the main reference text book in the SQQS1013 course in second semester session 2008/2009 and their scores in several assessments. </a:t>
            </a:r>
          </a:p>
        </p:txBody>
      </p:sp>
      <p:sp>
        <p:nvSpPr>
          <p:cNvPr id="6" name="Rectangle 5"/>
          <p:cNvSpPr/>
          <p:nvPr/>
        </p:nvSpPr>
        <p:spPr>
          <a:xfrm>
            <a:off x="990600" y="3504822"/>
            <a:ext cx="7162800" cy="2031325"/>
          </a:xfrm>
          <a:prstGeom prst="rect">
            <a:avLst/>
          </a:prstGeom>
        </p:spPr>
        <p:txBody>
          <a:bodyPr wrap="square">
            <a:spAutoFit/>
          </a:bodyPr>
          <a:lstStyle/>
          <a:p>
            <a:r>
              <a:rPr lang="en-US" dirty="0"/>
              <a:t>Keys:</a:t>
            </a:r>
          </a:p>
          <a:p>
            <a:r>
              <a:rPr lang="en-US" dirty="0"/>
              <a:t>	STUD 		= number of students</a:t>
            </a:r>
          </a:p>
          <a:p>
            <a:r>
              <a:rPr lang="en-US" dirty="0"/>
              <a:t>	TEST1		= score on first test</a:t>
            </a:r>
          </a:p>
          <a:p>
            <a:r>
              <a:rPr lang="en-US" dirty="0"/>
              <a:t>	TEST2		= score on second test</a:t>
            </a:r>
          </a:p>
          <a:p>
            <a:r>
              <a:rPr lang="en-US" dirty="0"/>
              <a:t>	QUIZ		= score on the quiz</a:t>
            </a:r>
          </a:p>
          <a:p>
            <a:r>
              <a:rPr lang="en-US" dirty="0"/>
              <a:t>	FINAL		= score on final exam</a:t>
            </a:r>
          </a:p>
          <a:p>
            <a:r>
              <a:rPr lang="en-US" dirty="0"/>
              <a:t>	TOTAL		= total score for test, quiz and final exam</a:t>
            </a:r>
          </a:p>
        </p:txBody>
      </p:sp>
    </p:spTree>
    <p:extLst>
      <p:ext uri="{BB962C8B-B14F-4D97-AF65-F5344CB8AC3E}">
        <p14:creationId xmlns:p14="http://schemas.microsoft.com/office/powerpoint/2010/main" val="188214467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04800" y="381000"/>
          <a:ext cx="3946907" cy="5562596"/>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71640">
                  <a:extLst>
                    <a:ext uri="{9D8B030D-6E8A-4147-A177-3AD203B41FA5}">
                      <a16:colId xmlns:a16="http://schemas.microsoft.com/office/drawing/2014/main" val="20001"/>
                    </a:ext>
                  </a:extLst>
                </a:gridCol>
                <a:gridCol w="67164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622427">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tblGrid>
              <a:tr h="228596">
                <a:tc>
                  <a:txBody>
                    <a:bodyPr/>
                    <a:lstStyle/>
                    <a:p>
                      <a:pPr marL="0" marR="0" algn="ctr">
                        <a:spcBef>
                          <a:spcPts val="0"/>
                        </a:spcBef>
                        <a:spcAft>
                          <a:spcPts val="0"/>
                        </a:spcAft>
                      </a:pPr>
                      <a:r>
                        <a:rPr lang="en-US" sz="1400" dirty="0">
                          <a:effectLst/>
                        </a:rPr>
                        <a:t>STUD</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TEST1</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TEST2</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QUIZ</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FINAL</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TOTAL</a:t>
                      </a:r>
                      <a:endParaRPr lang="en-US" sz="1400" dirty="0">
                        <a:effectLst/>
                        <a:latin typeface="Times New Roman"/>
                        <a:ea typeface="Times New Roman"/>
                      </a:endParaRPr>
                    </a:p>
                  </a:txBody>
                  <a:tcPr marL="37370" marR="37370" marT="0" marB="0"/>
                </a:tc>
                <a:extLst>
                  <a:ext uri="{0D108BD9-81ED-4DB2-BD59-A6C34878D82A}">
                    <a16:rowId xmlns:a16="http://schemas.microsoft.com/office/drawing/2014/main" val="10000"/>
                  </a:ext>
                </a:extLst>
              </a:tr>
              <a:tr h="147297">
                <a:tc>
                  <a:txBody>
                    <a:bodyPr/>
                    <a:lstStyle/>
                    <a:p>
                      <a:pPr marL="0" marR="0" algn="ctr">
                        <a:spcBef>
                          <a:spcPts val="0"/>
                        </a:spcBef>
                        <a:spcAft>
                          <a:spcPts val="0"/>
                        </a:spcAft>
                      </a:pPr>
                      <a:r>
                        <a:rPr lang="en-US" sz="1400" dirty="0">
                          <a:effectLst/>
                        </a:rPr>
                        <a:t>1</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28</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30</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80</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75</a:t>
                      </a:r>
                      <a:endParaRPr lang="en-US" sz="1400" dirty="0">
                        <a:effectLst/>
                        <a:latin typeface="Times New Roman"/>
                        <a:ea typeface="Times New Roman"/>
                      </a:endParaRPr>
                    </a:p>
                  </a:txBody>
                  <a:tcPr marL="37370" marR="37370" marT="0" marB="0" anchor="b"/>
                </a:tc>
                <a:extLst>
                  <a:ext uri="{0D108BD9-81ED-4DB2-BD59-A6C34878D82A}">
                    <a16:rowId xmlns:a16="http://schemas.microsoft.com/office/drawing/2014/main" val="10001"/>
                  </a:ext>
                </a:extLst>
              </a:tr>
              <a:tr h="147297">
                <a:tc>
                  <a:txBody>
                    <a:bodyPr/>
                    <a:lstStyle/>
                    <a:p>
                      <a:pPr marL="0" marR="0" algn="ctr">
                        <a:spcBef>
                          <a:spcPts val="0"/>
                        </a:spcBef>
                        <a:spcAft>
                          <a:spcPts val="0"/>
                        </a:spcAft>
                      </a:pPr>
                      <a:r>
                        <a:rPr lang="en-US" sz="1400" dirty="0">
                          <a:effectLst/>
                        </a:rPr>
                        <a:t>2</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22</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88</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74</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02"/>
                  </a:ext>
                </a:extLst>
              </a:tr>
              <a:tr h="147297">
                <a:tc>
                  <a:txBody>
                    <a:bodyPr/>
                    <a:lstStyle/>
                    <a:p>
                      <a:pPr marL="0" marR="0" algn="ctr">
                        <a:spcBef>
                          <a:spcPts val="0"/>
                        </a:spcBef>
                        <a:spcAft>
                          <a:spcPts val="0"/>
                        </a:spcAft>
                      </a:pPr>
                      <a:r>
                        <a:rPr lang="en-US" sz="1400">
                          <a:effectLst/>
                        </a:rPr>
                        <a:t>3</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35</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33</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56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72</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03"/>
                  </a:ext>
                </a:extLst>
              </a:tr>
              <a:tr h="147297">
                <a:tc>
                  <a:txBody>
                    <a:bodyPr/>
                    <a:lstStyle/>
                    <a:p>
                      <a:pPr marL="0" marR="0" algn="ctr">
                        <a:spcBef>
                          <a:spcPts val="0"/>
                        </a:spcBef>
                        <a:spcAft>
                          <a:spcPts val="0"/>
                        </a:spcAft>
                      </a:pPr>
                      <a:r>
                        <a:rPr lang="en-US" sz="1400" dirty="0">
                          <a:effectLst/>
                        </a:rPr>
                        <a:t>4</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16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70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62</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04"/>
                  </a:ext>
                </a:extLst>
              </a:tr>
              <a:tr h="147297">
                <a:tc>
                  <a:txBody>
                    <a:bodyPr/>
                    <a:lstStyle/>
                    <a:p>
                      <a:pPr marL="0" marR="0" algn="ctr">
                        <a:spcBef>
                          <a:spcPts val="0"/>
                        </a:spcBef>
                        <a:spcAft>
                          <a:spcPts val="0"/>
                        </a:spcAft>
                      </a:pPr>
                      <a:r>
                        <a:rPr lang="en-US" sz="1400">
                          <a:effectLst/>
                        </a:rPr>
                        <a:t>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35</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38</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23</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64</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05"/>
                  </a:ext>
                </a:extLst>
              </a:tr>
              <a:tr h="147297">
                <a:tc>
                  <a:txBody>
                    <a:bodyPr/>
                    <a:lstStyle/>
                    <a:p>
                      <a:pPr marL="0" marR="0" algn="ctr">
                        <a:spcBef>
                          <a:spcPts val="0"/>
                        </a:spcBef>
                        <a:spcAft>
                          <a:spcPts val="0"/>
                        </a:spcAft>
                      </a:pPr>
                      <a:r>
                        <a:rPr lang="en-US" sz="1400">
                          <a:effectLst/>
                        </a:rPr>
                        <a:t>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44</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89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81</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06"/>
                  </a:ext>
                </a:extLst>
              </a:tr>
              <a:tr h="147297">
                <a:tc>
                  <a:txBody>
                    <a:bodyPr/>
                    <a:lstStyle/>
                    <a:p>
                      <a:pPr marL="0" marR="0" algn="ctr">
                        <a:spcBef>
                          <a:spcPts val="0"/>
                        </a:spcBef>
                        <a:spcAft>
                          <a:spcPts val="0"/>
                        </a:spcAft>
                      </a:pPr>
                      <a:r>
                        <a:rPr lang="en-US" sz="1400">
                          <a:effectLst/>
                        </a:rPr>
                        <a:t>7</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22</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89</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76</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07"/>
                  </a:ext>
                </a:extLst>
              </a:tr>
              <a:tr h="147297">
                <a:tc>
                  <a:txBody>
                    <a:bodyPr/>
                    <a:lstStyle/>
                    <a:p>
                      <a:pPr marL="0" marR="0" algn="ctr">
                        <a:spcBef>
                          <a:spcPts val="0"/>
                        </a:spcBef>
                        <a:spcAft>
                          <a:spcPts val="0"/>
                        </a:spcAft>
                      </a:pPr>
                      <a:r>
                        <a:rPr lang="en-US" sz="1400">
                          <a:effectLst/>
                        </a:rPr>
                        <a:t>8</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22</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28</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33</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90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77</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08"/>
                  </a:ext>
                </a:extLst>
              </a:tr>
              <a:tr h="147297">
                <a:tc>
                  <a:txBody>
                    <a:bodyPr/>
                    <a:lstStyle/>
                    <a:p>
                      <a:pPr marL="0" marR="0" algn="ctr">
                        <a:spcBef>
                          <a:spcPts val="0"/>
                        </a:spcBef>
                        <a:spcAft>
                          <a:spcPts val="0"/>
                        </a:spcAft>
                      </a:pPr>
                      <a:r>
                        <a:rPr lang="en-US" sz="1400">
                          <a:effectLst/>
                        </a:rPr>
                        <a:t>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20</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37</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69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65</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09"/>
                  </a:ext>
                </a:extLst>
              </a:tr>
              <a:tr h="147297">
                <a:tc>
                  <a:txBody>
                    <a:bodyPr/>
                    <a:lstStyle/>
                    <a:p>
                      <a:pPr marL="0" marR="0" algn="ctr">
                        <a:spcBef>
                          <a:spcPts val="0"/>
                        </a:spcBef>
                        <a:spcAft>
                          <a:spcPts val="0"/>
                        </a:spcAft>
                      </a:pPr>
                      <a:r>
                        <a:rPr lang="en-US" sz="1400">
                          <a:effectLst/>
                        </a:rPr>
                        <a:t>10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20</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19</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38</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70</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62</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10"/>
                  </a:ext>
                </a:extLst>
              </a:tr>
              <a:tr h="147297">
                <a:tc>
                  <a:txBody>
                    <a:bodyPr/>
                    <a:lstStyle/>
                    <a:p>
                      <a:pPr marL="0" marR="0" algn="ctr">
                        <a:spcBef>
                          <a:spcPts val="0"/>
                        </a:spcBef>
                        <a:spcAft>
                          <a:spcPts val="0"/>
                        </a:spcAft>
                      </a:pPr>
                      <a:r>
                        <a:rPr lang="en-US" sz="1400">
                          <a:effectLst/>
                        </a:rPr>
                        <a:t>11</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90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75</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11"/>
                  </a:ext>
                </a:extLst>
              </a:tr>
              <a:tr h="147297">
                <a:tc>
                  <a:txBody>
                    <a:bodyPr/>
                    <a:lstStyle/>
                    <a:p>
                      <a:pPr marL="0" marR="0" algn="ctr">
                        <a:spcBef>
                          <a:spcPts val="0"/>
                        </a:spcBef>
                        <a:spcAft>
                          <a:spcPts val="0"/>
                        </a:spcAft>
                      </a:pPr>
                      <a:r>
                        <a:rPr lang="en-US" sz="1400">
                          <a:effectLst/>
                        </a:rPr>
                        <a:t>12</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34</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28</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95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84</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12"/>
                  </a:ext>
                </a:extLst>
              </a:tr>
              <a:tr h="147297">
                <a:tc>
                  <a:txBody>
                    <a:bodyPr/>
                    <a:lstStyle/>
                    <a:p>
                      <a:pPr marL="0" marR="0" algn="ctr">
                        <a:spcBef>
                          <a:spcPts val="0"/>
                        </a:spcBef>
                        <a:spcAft>
                          <a:spcPts val="0"/>
                        </a:spcAft>
                      </a:pPr>
                      <a:r>
                        <a:rPr lang="en-US" sz="1400">
                          <a:effectLst/>
                        </a:rPr>
                        <a:t>13</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34</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27</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77</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79</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13"/>
                  </a:ext>
                </a:extLst>
              </a:tr>
              <a:tr h="147297">
                <a:tc>
                  <a:txBody>
                    <a:bodyPr/>
                    <a:lstStyle/>
                    <a:p>
                      <a:pPr marL="0" marR="0" algn="ctr">
                        <a:spcBef>
                          <a:spcPts val="0"/>
                        </a:spcBef>
                        <a:spcAft>
                          <a:spcPts val="0"/>
                        </a:spcAft>
                      </a:pPr>
                      <a:r>
                        <a:rPr lang="en-US" sz="1400">
                          <a:effectLst/>
                        </a:rPr>
                        <a:t>14</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38</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30</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64</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14"/>
                  </a:ext>
                </a:extLst>
              </a:tr>
              <a:tr h="147297">
                <a:tc>
                  <a:txBody>
                    <a:bodyPr/>
                    <a:lstStyle/>
                    <a:p>
                      <a:pPr marL="0" marR="0" algn="ctr">
                        <a:spcBef>
                          <a:spcPts val="0"/>
                        </a:spcBef>
                        <a:spcAft>
                          <a:spcPts val="0"/>
                        </a:spcAft>
                      </a:pPr>
                      <a:r>
                        <a:rPr lang="en-US" sz="1400">
                          <a:effectLst/>
                        </a:rPr>
                        <a:t>15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60</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71</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15"/>
                  </a:ext>
                </a:extLst>
              </a:tr>
              <a:tr h="147297">
                <a:tc>
                  <a:txBody>
                    <a:bodyPr/>
                    <a:lstStyle/>
                    <a:p>
                      <a:pPr marL="0" marR="0" algn="ctr">
                        <a:spcBef>
                          <a:spcPts val="0"/>
                        </a:spcBef>
                        <a:spcAft>
                          <a:spcPts val="0"/>
                        </a:spcAft>
                      </a:pPr>
                      <a:r>
                        <a:rPr lang="en-US" sz="1400">
                          <a:effectLst/>
                        </a:rPr>
                        <a:t>16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22</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37</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48</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16"/>
                  </a:ext>
                </a:extLst>
              </a:tr>
              <a:tr h="147297">
                <a:tc>
                  <a:txBody>
                    <a:bodyPr/>
                    <a:lstStyle/>
                    <a:p>
                      <a:pPr marL="0" marR="0" algn="ctr">
                        <a:spcBef>
                          <a:spcPts val="0"/>
                        </a:spcBef>
                        <a:spcAft>
                          <a:spcPts val="0"/>
                        </a:spcAft>
                      </a:pPr>
                      <a:r>
                        <a:rPr lang="en-US" sz="1400">
                          <a:effectLst/>
                        </a:rPr>
                        <a:t>17</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33</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22</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39</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40</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55</a:t>
                      </a:r>
                      <a:endParaRPr lang="en-US" sz="1400">
                        <a:effectLst/>
                        <a:latin typeface="Times New Roman"/>
                        <a:ea typeface="Times New Roman"/>
                      </a:endParaRPr>
                    </a:p>
                  </a:txBody>
                  <a:tcPr marL="37370" marR="37370" marT="0" marB="0" anchor="b"/>
                </a:tc>
                <a:extLst>
                  <a:ext uri="{0D108BD9-81ED-4DB2-BD59-A6C34878D82A}">
                    <a16:rowId xmlns:a16="http://schemas.microsoft.com/office/drawing/2014/main" val="10017"/>
                  </a:ext>
                </a:extLst>
              </a:tr>
              <a:tr h="147297">
                <a:tc>
                  <a:txBody>
                    <a:bodyPr/>
                    <a:lstStyle/>
                    <a:p>
                      <a:pPr marL="0" marR="0" algn="ctr">
                        <a:spcBef>
                          <a:spcPts val="0"/>
                        </a:spcBef>
                        <a:spcAft>
                          <a:spcPts val="0"/>
                        </a:spcAft>
                      </a:pPr>
                      <a:r>
                        <a:rPr lang="en-US" sz="1400">
                          <a:effectLst/>
                        </a:rPr>
                        <a:t>18</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34</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33</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75</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77</a:t>
                      </a:r>
                      <a:endParaRPr lang="en-US" sz="1400" dirty="0">
                        <a:effectLst/>
                        <a:latin typeface="Times New Roman"/>
                        <a:ea typeface="Times New Roman"/>
                      </a:endParaRPr>
                    </a:p>
                  </a:txBody>
                  <a:tcPr marL="37370" marR="37370" marT="0" marB="0" anchor="b"/>
                </a:tc>
                <a:extLst>
                  <a:ext uri="{0D108BD9-81ED-4DB2-BD59-A6C34878D82A}">
                    <a16:rowId xmlns:a16="http://schemas.microsoft.com/office/drawing/2014/main" val="10018"/>
                  </a:ext>
                </a:extLst>
              </a:tr>
              <a:tr h="147297">
                <a:tc>
                  <a:txBody>
                    <a:bodyPr/>
                    <a:lstStyle/>
                    <a:p>
                      <a:pPr marL="0" marR="0" algn="ctr">
                        <a:spcBef>
                          <a:spcPts val="0"/>
                        </a:spcBef>
                        <a:spcAft>
                          <a:spcPts val="0"/>
                        </a:spcAft>
                      </a:pPr>
                      <a:r>
                        <a:rPr lang="en-US" sz="1400">
                          <a:effectLst/>
                        </a:rPr>
                        <a:t>19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31</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76</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79</a:t>
                      </a:r>
                      <a:endParaRPr lang="en-US" sz="1400" dirty="0">
                        <a:effectLst/>
                        <a:latin typeface="Times New Roman"/>
                        <a:ea typeface="Times New Roman"/>
                      </a:endParaRPr>
                    </a:p>
                  </a:txBody>
                  <a:tcPr marL="37370" marR="37370" marT="0" marB="0" anchor="b"/>
                </a:tc>
                <a:extLst>
                  <a:ext uri="{0D108BD9-81ED-4DB2-BD59-A6C34878D82A}">
                    <a16:rowId xmlns:a16="http://schemas.microsoft.com/office/drawing/2014/main" val="10019"/>
                  </a:ext>
                </a:extLst>
              </a:tr>
              <a:tr h="147297">
                <a:tc>
                  <a:txBody>
                    <a:bodyPr/>
                    <a:lstStyle/>
                    <a:p>
                      <a:pPr marL="0" marR="0" algn="ctr">
                        <a:spcBef>
                          <a:spcPts val="0"/>
                        </a:spcBef>
                        <a:spcAft>
                          <a:spcPts val="0"/>
                        </a:spcAft>
                      </a:pPr>
                      <a:r>
                        <a:rPr lang="en-US" sz="1400">
                          <a:effectLst/>
                        </a:rPr>
                        <a:t>20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22</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64</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65</a:t>
                      </a:r>
                      <a:endParaRPr lang="en-US" sz="1400" dirty="0">
                        <a:effectLst/>
                        <a:latin typeface="Times New Roman"/>
                        <a:ea typeface="Times New Roman"/>
                      </a:endParaRPr>
                    </a:p>
                  </a:txBody>
                  <a:tcPr marL="37370" marR="37370" marT="0" marB="0" anchor="b"/>
                </a:tc>
                <a:extLst>
                  <a:ext uri="{0D108BD9-81ED-4DB2-BD59-A6C34878D82A}">
                    <a16:rowId xmlns:a16="http://schemas.microsoft.com/office/drawing/2014/main" val="10020"/>
                  </a:ext>
                </a:extLst>
              </a:tr>
              <a:tr h="147297">
                <a:tc>
                  <a:txBody>
                    <a:bodyPr/>
                    <a:lstStyle/>
                    <a:p>
                      <a:pPr marL="0" marR="0" algn="ctr">
                        <a:spcBef>
                          <a:spcPts val="0"/>
                        </a:spcBef>
                        <a:spcAft>
                          <a:spcPts val="0"/>
                        </a:spcAft>
                      </a:pPr>
                      <a:r>
                        <a:rPr lang="en-US" sz="1400">
                          <a:effectLst/>
                        </a:rPr>
                        <a:t>21</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27</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30</a:t>
                      </a:r>
                      <a:endParaRPr lang="en-US" sz="1400" dirty="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65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65</a:t>
                      </a:r>
                      <a:endParaRPr lang="en-US" sz="1400" dirty="0">
                        <a:effectLst/>
                        <a:latin typeface="Times New Roman"/>
                        <a:ea typeface="Times New Roman"/>
                      </a:endParaRPr>
                    </a:p>
                  </a:txBody>
                  <a:tcPr marL="37370" marR="37370" marT="0" marB="0" anchor="b"/>
                </a:tc>
                <a:extLst>
                  <a:ext uri="{0D108BD9-81ED-4DB2-BD59-A6C34878D82A}">
                    <a16:rowId xmlns:a16="http://schemas.microsoft.com/office/drawing/2014/main" val="10021"/>
                  </a:ext>
                </a:extLst>
              </a:tr>
              <a:tr h="147297">
                <a:tc>
                  <a:txBody>
                    <a:bodyPr/>
                    <a:lstStyle/>
                    <a:p>
                      <a:pPr marL="0" marR="0" algn="ctr">
                        <a:spcBef>
                          <a:spcPts val="0"/>
                        </a:spcBef>
                        <a:spcAft>
                          <a:spcPts val="0"/>
                        </a:spcAft>
                      </a:pPr>
                      <a:r>
                        <a:rPr lang="en-US" sz="1400">
                          <a:effectLst/>
                        </a:rPr>
                        <a:t>22</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90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87</a:t>
                      </a:r>
                      <a:endParaRPr lang="en-US" sz="1400" dirty="0">
                        <a:effectLst/>
                        <a:latin typeface="Times New Roman"/>
                        <a:ea typeface="Times New Roman"/>
                      </a:endParaRPr>
                    </a:p>
                  </a:txBody>
                  <a:tcPr marL="37370" marR="37370" marT="0" marB="0" anchor="b"/>
                </a:tc>
                <a:extLst>
                  <a:ext uri="{0D108BD9-81ED-4DB2-BD59-A6C34878D82A}">
                    <a16:rowId xmlns:a16="http://schemas.microsoft.com/office/drawing/2014/main" val="10022"/>
                  </a:ext>
                </a:extLst>
              </a:tr>
              <a:tr h="147297">
                <a:tc>
                  <a:txBody>
                    <a:bodyPr/>
                    <a:lstStyle/>
                    <a:p>
                      <a:pPr marL="0" marR="0" algn="ctr">
                        <a:spcBef>
                          <a:spcPts val="0"/>
                        </a:spcBef>
                        <a:spcAft>
                          <a:spcPts val="0"/>
                        </a:spcAft>
                      </a:pPr>
                      <a:r>
                        <a:rPr lang="en-US" sz="1400">
                          <a:effectLst/>
                        </a:rPr>
                        <a:t>23</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34</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38</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45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67</a:t>
                      </a:r>
                      <a:endParaRPr lang="en-US" sz="1400" dirty="0">
                        <a:effectLst/>
                        <a:latin typeface="Times New Roman"/>
                        <a:ea typeface="Times New Roman"/>
                      </a:endParaRPr>
                    </a:p>
                  </a:txBody>
                  <a:tcPr marL="37370" marR="37370" marT="0" marB="0" anchor="b"/>
                </a:tc>
                <a:extLst>
                  <a:ext uri="{0D108BD9-81ED-4DB2-BD59-A6C34878D82A}">
                    <a16:rowId xmlns:a16="http://schemas.microsoft.com/office/drawing/2014/main" val="10023"/>
                  </a:ext>
                </a:extLst>
              </a:tr>
              <a:tr h="147297">
                <a:tc>
                  <a:txBody>
                    <a:bodyPr/>
                    <a:lstStyle/>
                    <a:p>
                      <a:pPr marL="0" marR="0" algn="ctr">
                        <a:spcBef>
                          <a:spcPts val="0"/>
                        </a:spcBef>
                        <a:spcAft>
                          <a:spcPts val="0"/>
                        </a:spcAft>
                      </a:pPr>
                      <a:r>
                        <a:rPr lang="en-US" sz="1400">
                          <a:effectLst/>
                        </a:rPr>
                        <a:t>24</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33</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30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56</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66</a:t>
                      </a:r>
                      <a:endParaRPr lang="en-US" sz="1400" dirty="0">
                        <a:effectLst/>
                        <a:latin typeface="Times New Roman"/>
                        <a:ea typeface="Times New Roman"/>
                      </a:endParaRPr>
                    </a:p>
                  </a:txBody>
                  <a:tcPr marL="37370" marR="37370" marT="0" marB="0" anchor="b"/>
                </a:tc>
                <a:extLst>
                  <a:ext uri="{0D108BD9-81ED-4DB2-BD59-A6C34878D82A}">
                    <a16:rowId xmlns:a16="http://schemas.microsoft.com/office/drawing/2014/main" val="10024"/>
                  </a:ext>
                </a:extLst>
              </a:tr>
              <a:tr h="147297">
                <a:tc>
                  <a:txBody>
                    <a:bodyPr/>
                    <a:lstStyle/>
                    <a:p>
                      <a:pPr marL="0" marR="0" algn="ctr">
                        <a:spcBef>
                          <a:spcPts val="0"/>
                        </a:spcBef>
                        <a:spcAft>
                          <a:spcPts val="0"/>
                        </a:spcAft>
                      </a:pPr>
                      <a:r>
                        <a:rPr lang="en-US" sz="1400">
                          <a:effectLst/>
                        </a:rPr>
                        <a:t>25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25</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20</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29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a:effectLst/>
                        </a:rPr>
                        <a:t>59</a:t>
                      </a:r>
                      <a:endParaRPr lang="en-US" sz="1400">
                        <a:effectLst/>
                        <a:latin typeface="Times New Roman"/>
                        <a:ea typeface="Times New Roman"/>
                      </a:endParaRPr>
                    </a:p>
                  </a:txBody>
                  <a:tcPr marL="37370" marR="37370" marT="0" marB="0" anchor="b"/>
                </a:tc>
                <a:tc>
                  <a:txBody>
                    <a:bodyPr/>
                    <a:lstStyle/>
                    <a:p>
                      <a:pPr marL="0" marR="0" algn="ctr">
                        <a:spcBef>
                          <a:spcPts val="0"/>
                        </a:spcBef>
                        <a:spcAft>
                          <a:spcPts val="0"/>
                        </a:spcAft>
                      </a:pPr>
                      <a:r>
                        <a:rPr lang="en-US" sz="1400" dirty="0">
                          <a:effectLst/>
                        </a:rPr>
                        <a:t>58</a:t>
                      </a:r>
                      <a:endParaRPr lang="en-US" sz="1400" dirty="0">
                        <a:effectLst/>
                        <a:latin typeface="Times New Roman"/>
                        <a:ea typeface="Times New Roman"/>
                      </a:endParaRPr>
                    </a:p>
                  </a:txBody>
                  <a:tcPr marL="37370" marR="37370" marT="0" marB="0" anchor="b"/>
                </a:tc>
                <a:extLst>
                  <a:ext uri="{0D108BD9-81ED-4DB2-BD59-A6C34878D82A}">
                    <a16:rowId xmlns:a16="http://schemas.microsoft.com/office/drawing/2014/main" val="10025"/>
                  </a:ext>
                </a:extLst>
              </a:tr>
            </a:tbl>
          </a:graphicData>
        </a:graphic>
      </p:graphicFrame>
      <p:graphicFrame>
        <p:nvGraphicFramePr>
          <p:cNvPr id="4" name="Table 3"/>
          <p:cNvGraphicFramePr>
            <a:graphicFrameLocks noGrp="1"/>
          </p:cNvGraphicFramePr>
          <p:nvPr/>
        </p:nvGraphicFramePr>
        <p:xfrm>
          <a:off x="4572000" y="381000"/>
          <a:ext cx="3950337" cy="5562596"/>
        </p:xfrm>
        <a:graphic>
          <a:graphicData uri="http://schemas.openxmlformats.org/drawingml/2006/table">
            <a:tbl>
              <a:tblPr>
                <a:tableStyleId>{5C22544A-7EE6-4342-B048-85BDC9FD1C3A}</a:tableStyleId>
              </a:tblPr>
              <a:tblGrid>
                <a:gridCol w="603377">
                  <a:extLst>
                    <a:ext uri="{9D8B030D-6E8A-4147-A177-3AD203B41FA5}">
                      <a16:colId xmlns:a16="http://schemas.microsoft.com/office/drawing/2014/main" val="20000"/>
                    </a:ext>
                  </a:extLst>
                </a:gridCol>
                <a:gridCol w="671640">
                  <a:extLst>
                    <a:ext uri="{9D8B030D-6E8A-4147-A177-3AD203B41FA5}">
                      <a16:colId xmlns:a16="http://schemas.microsoft.com/office/drawing/2014/main" val="20001"/>
                    </a:ext>
                  </a:extLst>
                </a:gridCol>
                <a:gridCol w="671640">
                  <a:extLst>
                    <a:ext uri="{9D8B030D-6E8A-4147-A177-3AD203B41FA5}">
                      <a16:colId xmlns:a16="http://schemas.microsoft.com/office/drawing/2014/main" val="20002"/>
                    </a:ext>
                  </a:extLst>
                </a:gridCol>
                <a:gridCol w="543053">
                  <a:extLst>
                    <a:ext uri="{9D8B030D-6E8A-4147-A177-3AD203B41FA5}">
                      <a16:colId xmlns:a16="http://schemas.microsoft.com/office/drawing/2014/main" val="20003"/>
                    </a:ext>
                  </a:extLst>
                </a:gridCol>
                <a:gridCol w="622427">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tblGrid>
              <a:tr h="228596">
                <a:tc>
                  <a:txBody>
                    <a:bodyPr/>
                    <a:lstStyle/>
                    <a:p>
                      <a:pPr marL="0" marR="0" algn="ctr">
                        <a:spcBef>
                          <a:spcPts val="0"/>
                        </a:spcBef>
                        <a:spcAft>
                          <a:spcPts val="0"/>
                        </a:spcAft>
                      </a:pPr>
                      <a:r>
                        <a:rPr lang="en-US" sz="1400" dirty="0">
                          <a:effectLst/>
                        </a:rPr>
                        <a:t>STUD</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TEST1</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TEST2</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QUIZ</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FINAL</a:t>
                      </a:r>
                      <a:endParaRPr lang="en-US" sz="1400" dirty="0">
                        <a:effectLst/>
                        <a:latin typeface="Times New Roman"/>
                        <a:ea typeface="Times New Roman"/>
                      </a:endParaRPr>
                    </a:p>
                  </a:txBody>
                  <a:tcPr marL="37370" marR="37370" marT="0" marB="0"/>
                </a:tc>
                <a:tc>
                  <a:txBody>
                    <a:bodyPr/>
                    <a:lstStyle/>
                    <a:p>
                      <a:pPr marL="0" marR="0" algn="ctr">
                        <a:spcBef>
                          <a:spcPts val="0"/>
                        </a:spcBef>
                        <a:spcAft>
                          <a:spcPts val="0"/>
                        </a:spcAft>
                      </a:pPr>
                      <a:r>
                        <a:rPr lang="en-US" sz="1400" dirty="0">
                          <a:effectLst/>
                        </a:rPr>
                        <a:t>TOTAL</a:t>
                      </a:r>
                      <a:endParaRPr lang="en-US" sz="1400" dirty="0">
                        <a:effectLst/>
                        <a:latin typeface="Times New Roman"/>
                        <a:ea typeface="Times New Roman"/>
                      </a:endParaRPr>
                    </a:p>
                  </a:txBody>
                  <a:tcPr marL="37370" marR="37370" marT="0" marB="0"/>
                </a:tc>
                <a:extLst>
                  <a:ext uri="{0D108BD9-81ED-4DB2-BD59-A6C34878D82A}">
                    <a16:rowId xmlns:a16="http://schemas.microsoft.com/office/drawing/2014/main" val="10000"/>
                  </a:ext>
                </a:extLst>
              </a:tr>
              <a:tr h="147297">
                <a:tc>
                  <a:txBody>
                    <a:bodyPr/>
                    <a:lstStyle/>
                    <a:p>
                      <a:pPr marL="0" marR="0" algn="ctr">
                        <a:spcBef>
                          <a:spcPts val="0"/>
                        </a:spcBef>
                        <a:spcAft>
                          <a:spcPts val="0"/>
                        </a:spcAft>
                      </a:pPr>
                      <a:r>
                        <a:rPr lang="en-US" sz="1400" dirty="0">
                          <a:effectLst/>
                          <a:latin typeface="Arial"/>
                          <a:ea typeface="Times New Roman"/>
                        </a:rPr>
                        <a:t>26</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34</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46</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01"/>
                  </a:ext>
                </a:extLst>
              </a:tr>
              <a:tr h="147297">
                <a:tc>
                  <a:txBody>
                    <a:bodyPr/>
                    <a:lstStyle/>
                    <a:p>
                      <a:pPr marL="0" marR="0" algn="ctr">
                        <a:spcBef>
                          <a:spcPts val="0"/>
                        </a:spcBef>
                        <a:spcAft>
                          <a:spcPts val="0"/>
                        </a:spcAft>
                      </a:pPr>
                      <a:r>
                        <a:rPr lang="en-US" sz="1400">
                          <a:effectLst/>
                          <a:latin typeface="Arial"/>
                          <a:ea typeface="Times New Roman"/>
                        </a:rPr>
                        <a:t>27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34</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55</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02"/>
                  </a:ext>
                </a:extLst>
              </a:tr>
              <a:tr h="147297">
                <a:tc>
                  <a:txBody>
                    <a:bodyPr/>
                    <a:lstStyle/>
                    <a:p>
                      <a:pPr marL="0" marR="0" algn="ctr">
                        <a:spcBef>
                          <a:spcPts val="0"/>
                        </a:spcBef>
                        <a:spcAft>
                          <a:spcPts val="0"/>
                        </a:spcAft>
                      </a:pPr>
                      <a:r>
                        <a:rPr lang="en-US" sz="1400" dirty="0">
                          <a:effectLst/>
                          <a:latin typeface="Arial"/>
                          <a:ea typeface="Times New Roman"/>
                        </a:rPr>
                        <a:t>28</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36</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45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58</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03"/>
                  </a:ext>
                </a:extLst>
              </a:tr>
              <a:tr h="147297">
                <a:tc>
                  <a:txBody>
                    <a:bodyPr/>
                    <a:lstStyle/>
                    <a:p>
                      <a:pPr marL="0" marR="0" algn="ctr">
                        <a:spcBef>
                          <a:spcPts val="0"/>
                        </a:spcBef>
                        <a:spcAft>
                          <a:spcPts val="0"/>
                        </a:spcAft>
                      </a:pPr>
                      <a:r>
                        <a:rPr lang="en-US" sz="1400">
                          <a:effectLst/>
                          <a:latin typeface="Arial"/>
                          <a:ea typeface="Times New Roman"/>
                        </a:rPr>
                        <a:t>29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57</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04"/>
                  </a:ext>
                </a:extLst>
              </a:tr>
              <a:tr h="147297">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22</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65</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05"/>
                  </a:ext>
                </a:extLst>
              </a:tr>
              <a:tr h="147297">
                <a:tc>
                  <a:txBody>
                    <a:bodyPr/>
                    <a:lstStyle/>
                    <a:p>
                      <a:pPr marL="0" marR="0" algn="ctr">
                        <a:spcBef>
                          <a:spcPts val="0"/>
                        </a:spcBef>
                        <a:spcAft>
                          <a:spcPts val="0"/>
                        </a:spcAft>
                      </a:pPr>
                      <a:r>
                        <a:rPr lang="en-US" sz="1400">
                          <a:effectLst/>
                          <a:latin typeface="Arial"/>
                          <a:ea typeface="Times New Roman"/>
                        </a:rPr>
                        <a:t>31</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45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73</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06"/>
                  </a:ext>
                </a:extLst>
              </a:tr>
              <a:tr h="147297">
                <a:tc>
                  <a:txBody>
                    <a:bodyPr/>
                    <a:lstStyle/>
                    <a:p>
                      <a:pPr marL="0" marR="0" algn="ctr">
                        <a:spcBef>
                          <a:spcPts val="0"/>
                        </a:spcBef>
                        <a:spcAft>
                          <a:spcPts val="0"/>
                        </a:spcAft>
                      </a:pPr>
                      <a:r>
                        <a:rPr lang="en-US" sz="1400">
                          <a:effectLst/>
                          <a:latin typeface="Arial"/>
                          <a:ea typeface="Times New Roman"/>
                        </a:rPr>
                        <a:t>32</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31</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41</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54</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07"/>
                  </a:ext>
                </a:extLst>
              </a:tr>
              <a:tr h="147297">
                <a:tc>
                  <a:txBody>
                    <a:bodyPr/>
                    <a:lstStyle/>
                    <a:p>
                      <a:pPr marL="0" marR="0" algn="ctr">
                        <a:spcBef>
                          <a:spcPts val="0"/>
                        </a:spcBef>
                        <a:spcAft>
                          <a:spcPts val="0"/>
                        </a:spcAft>
                      </a:pPr>
                      <a:r>
                        <a:rPr lang="en-US" sz="1400">
                          <a:effectLst/>
                          <a:latin typeface="Arial"/>
                          <a:ea typeface="Times New Roman"/>
                        </a:rPr>
                        <a:t>33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46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49</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08"/>
                  </a:ext>
                </a:extLst>
              </a:tr>
              <a:tr h="147297">
                <a:tc>
                  <a:txBody>
                    <a:bodyPr/>
                    <a:lstStyle/>
                    <a:p>
                      <a:pPr marL="0" marR="0" algn="ctr">
                        <a:spcBef>
                          <a:spcPts val="0"/>
                        </a:spcBef>
                        <a:spcAft>
                          <a:spcPts val="0"/>
                        </a:spcAft>
                      </a:pPr>
                      <a:r>
                        <a:rPr lang="en-US" sz="1400">
                          <a:effectLst/>
                          <a:latin typeface="Arial"/>
                          <a:ea typeface="Times New Roman"/>
                        </a:rPr>
                        <a:t>34</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24</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63</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09"/>
                  </a:ext>
                </a:extLst>
              </a:tr>
              <a:tr h="147297">
                <a:tc>
                  <a:txBody>
                    <a:bodyPr/>
                    <a:lstStyle/>
                    <a:p>
                      <a:pPr marL="0" marR="0" algn="ctr">
                        <a:spcBef>
                          <a:spcPts val="0"/>
                        </a:spcBef>
                        <a:spcAft>
                          <a:spcPts val="0"/>
                        </a:spcAft>
                      </a:pPr>
                      <a:r>
                        <a:rPr lang="en-US" sz="1400">
                          <a:effectLst/>
                          <a:latin typeface="Arial"/>
                          <a:ea typeface="Times New Roman"/>
                        </a:rPr>
                        <a:t>35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31</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73</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0"/>
                  </a:ext>
                </a:extLst>
              </a:tr>
              <a:tr h="147297">
                <a:tc>
                  <a:txBody>
                    <a:bodyPr/>
                    <a:lstStyle/>
                    <a:p>
                      <a:pPr marL="0" marR="0" algn="ctr">
                        <a:spcBef>
                          <a:spcPts val="0"/>
                        </a:spcBef>
                        <a:spcAft>
                          <a:spcPts val="0"/>
                        </a:spcAft>
                      </a:pPr>
                      <a:r>
                        <a:rPr lang="en-US" sz="1400">
                          <a:effectLst/>
                          <a:latin typeface="Arial"/>
                          <a:ea typeface="Times New Roman"/>
                        </a:rPr>
                        <a:t>36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34</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26</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69</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1"/>
                  </a:ext>
                </a:extLst>
              </a:tr>
              <a:tr h="147297">
                <a:tc>
                  <a:txBody>
                    <a:bodyPr/>
                    <a:lstStyle/>
                    <a:p>
                      <a:pPr marL="0" marR="0" algn="ctr">
                        <a:spcBef>
                          <a:spcPts val="0"/>
                        </a:spcBef>
                        <a:spcAft>
                          <a:spcPts val="0"/>
                        </a:spcAft>
                      </a:pPr>
                      <a:r>
                        <a:rPr lang="en-US" sz="1400">
                          <a:effectLst/>
                          <a:latin typeface="Arial"/>
                          <a:ea typeface="Times New Roman"/>
                        </a:rPr>
                        <a:t>37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34</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72</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2"/>
                  </a:ext>
                </a:extLst>
              </a:tr>
              <a:tr h="147297">
                <a:tc>
                  <a:txBody>
                    <a:bodyPr/>
                    <a:lstStyle/>
                    <a:p>
                      <a:pPr marL="0" marR="0" algn="ctr">
                        <a:spcBef>
                          <a:spcPts val="0"/>
                        </a:spcBef>
                        <a:spcAft>
                          <a:spcPts val="0"/>
                        </a:spcAft>
                      </a:pPr>
                      <a:r>
                        <a:rPr lang="en-US" sz="1400">
                          <a:effectLst/>
                          <a:latin typeface="Arial"/>
                          <a:ea typeface="Times New Roman"/>
                        </a:rPr>
                        <a:t>38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30</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75</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3"/>
                  </a:ext>
                </a:extLst>
              </a:tr>
              <a:tr h="147297">
                <a:tc>
                  <a:txBody>
                    <a:bodyPr/>
                    <a:lstStyle/>
                    <a:p>
                      <a:pPr marL="0" marR="0" algn="ctr">
                        <a:spcBef>
                          <a:spcPts val="0"/>
                        </a:spcBef>
                        <a:spcAft>
                          <a:spcPts val="0"/>
                        </a:spcAft>
                      </a:pPr>
                      <a:r>
                        <a:rPr lang="en-US" sz="1400">
                          <a:effectLst/>
                          <a:latin typeface="Arial"/>
                          <a:ea typeface="Times New Roman"/>
                        </a:rPr>
                        <a:t>39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29</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26</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80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74</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4"/>
                  </a:ext>
                </a:extLst>
              </a:tr>
              <a:tr h="147297">
                <a:tc>
                  <a:txBody>
                    <a:bodyPr/>
                    <a:lstStyle/>
                    <a:p>
                      <a:pPr marL="0" marR="0" algn="ctr">
                        <a:spcBef>
                          <a:spcPts val="0"/>
                        </a:spcBef>
                        <a:spcAft>
                          <a:spcPts val="0"/>
                        </a:spcAft>
                      </a:pPr>
                      <a:r>
                        <a:rPr lang="en-US" sz="1400">
                          <a:effectLst/>
                          <a:latin typeface="Arial"/>
                          <a:ea typeface="Times New Roman"/>
                        </a:rPr>
                        <a:t>40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90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79</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5"/>
                  </a:ext>
                </a:extLst>
              </a:tr>
              <a:tr h="147297">
                <a:tc>
                  <a:txBody>
                    <a:bodyPr/>
                    <a:lstStyle/>
                    <a:p>
                      <a:pPr marL="0" marR="0" algn="ctr">
                        <a:spcBef>
                          <a:spcPts val="0"/>
                        </a:spcBef>
                        <a:spcAft>
                          <a:spcPts val="0"/>
                        </a:spcAft>
                      </a:pPr>
                      <a:r>
                        <a:rPr lang="en-US" sz="1400">
                          <a:effectLst/>
                          <a:latin typeface="Arial"/>
                          <a:ea typeface="Times New Roman"/>
                        </a:rPr>
                        <a:t>41</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40</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70</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6"/>
                  </a:ext>
                </a:extLst>
              </a:tr>
              <a:tr h="147297">
                <a:tc>
                  <a:txBody>
                    <a:bodyPr/>
                    <a:lstStyle/>
                    <a:p>
                      <a:pPr marL="0" marR="0" algn="ctr">
                        <a:spcBef>
                          <a:spcPts val="0"/>
                        </a:spcBef>
                        <a:spcAft>
                          <a:spcPts val="0"/>
                        </a:spcAft>
                      </a:pPr>
                      <a:r>
                        <a:rPr lang="en-US" sz="1400">
                          <a:effectLst/>
                          <a:latin typeface="Arial"/>
                          <a:ea typeface="Times New Roman"/>
                        </a:rPr>
                        <a:t>42</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67</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7"/>
                  </a:ext>
                </a:extLst>
              </a:tr>
              <a:tr h="147297">
                <a:tc>
                  <a:txBody>
                    <a:bodyPr/>
                    <a:lstStyle/>
                    <a:p>
                      <a:pPr marL="0" marR="0" algn="ctr">
                        <a:spcBef>
                          <a:spcPts val="0"/>
                        </a:spcBef>
                        <a:spcAft>
                          <a:spcPts val="0"/>
                        </a:spcAft>
                      </a:pPr>
                      <a:r>
                        <a:rPr lang="en-US" sz="1400">
                          <a:effectLst/>
                          <a:latin typeface="Arial"/>
                          <a:ea typeface="Times New Roman"/>
                        </a:rPr>
                        <a:t>43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31</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67</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8"/>
                  </a:ext>
                </a:extLst>
              </a:tr>
              <a:tr h="147297">
                <a:tc>
                  <a:txBody>
                    <a:bodyPr/>
                    <a:lstStyle/>
                    <a:p>
                      <a:pPr marL="0" marR="0" algn="ctr">
                        <a:spcBef>
                          <a:spcPts val="0"/>
                        </a:spcBef>
                        <a:spcAft>
                          <a:spcPts val="0"/>
                        </a:spcAft>
                      </a:pPr>
                      <a:r>
                        <a:rPr lang="en-US" sz="1400">
                          <a:effectLst/>
                          <a:latin typeface="Arial"/>
                          <a:ea typeface="Times New Roman"/>
                        </a:rPr>
                        <a:t>44</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64</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19"/>
                  </a:ext>
                </a:extLst>
              </a:tr>
              <a:tr h="147297">
                <a:tc>
                  <a:txBody>
                    <a:bodyPr/>
                    <a:lstStyle/>
                    <a:p>
                      <a:pPr marL="0" marR="0" algn="ctr">
                        <a:spcBef>
                          <a:spcPts val="0"/>
                        </a:spcBef>
                        <a:spcAft>
                          <a:spcPts val="0"/>
                        </a:spcAft>
                      </a:pPr>
                      <a:r>
                        <a:rPr lang="en-US" sz="1400">
                          <a:effectLst/>
                          <a:latin typeface="Arial"/>
                          <a:ea typeface="Times New Roman"/>
                        </a:rPr>
                        <a:t>45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63</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20"/>
                  </a:ext>
                </a:extLst>
              </a:tr>
              <a:tr h="147297">
                <a:tc>
                  <a:txBody>
                    <a:bodyPr/>
                    <a:lstStyle/>
                    <a:p>
                      <a:pPr marL="0" marR="0" algn="ctr">
                        <a:spcBef>
                          <a:spcPts val="0"/>
                        </a:spcBef>
                        <a:spcAft>
                          <a:spcPts val="0"/>
                        </a:spcAft>
                      </a:pPr>
                      <a:r>
                        <a:rPr lang="en-US" sz="1400">
                          <a:effectLst/>
                          <a:latin typeface="Arial"/>
                          <a:ea typeface="Times New Roman"/>
                        </a:rPr>
                        <a:t>46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31</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80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77</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21"/>
                  </a:ext>
                </a:extLst>
              </a:tr>
              <a:tr h="147297">
                <a:tc>
                  <a:txBody>
                    <a:bodyPr/>
                    <a:lstStyle/>
                    <a:p>
                      <a:pPr marL="0" marR="0" algn="ctr">
                        <a:spcBef>
                          <a:spcPts val="0"/>
                        </a:spcBef>
                        <a:spcAft>
                          <a:spcPts val="0"/>
                        </a:spcAft>
                      </a:pPr>
                      <a:r>
                        <a:rPr lang="en-US" sz="1400">
                          <a:effectLst/>
                          <a:latin typeface="Arial"/>
                          <a:ea typeface="Times New Roman"/>
                        </a:rPr>
                        <a:t>47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33</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88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82</a:t>
                      </a:r>
                      <a:endParaRPr lang="en-US" sz="1400" dirty="0">
                        <a:effectLst/>
                        <a:latin typeface="Times New Roman"/>
                        <a:ea typeface="Times New Roman"/>
                      </a:endParaRPr>
                    </a:p>
                  </a:txBody>
                  <a:tcPr marL="68580" marR="68580" marT="0" marB="0" anchor="b"/>
                </a:tc>
                <a:extLst>
                  <a:ext uri="{0D108BD9-81ED-4DB2-BD59-A6C34878D82A}">
                    <a16:rowId xmlns:a16="http://schemas.microsoft.com/office/drawing/2014/main" val="10022"/>
                  </a:ext>
                </a:extLst>
              </a:tr>
              <a:tr h="147297">
                <a:tc>
                  <a:txBody>
                    <a:bodyPr/>
                    <a:lstStyle/>
                    <a:p>
                      <a:pPr marL="0" marR="0" algn="ctr">
                        <a:spcBef>
                          <a:spcPts val="0"/>
                        </a:spcBef>
                        <a:spcAft>
                          <a:spcPts val="0"/>
                        </a:spcAft>
                      </a:pPr>
                      <a:r>
                        <a:rPr lang="en-US" sz="1400">
                          <a:effectLst/>
                          <a:latin typeface="Arial"/>
                          <a:ea typeface="Times New Roman"/>
                        </a:rPr>
                        <a:t>48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31</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63</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23"/>
                  </a:ext>
                </a:extLst>
              </a:tr>
              <a:tr h="147297">
                <a:tc>
                  <a:txBody>
                    <a:bodyPr/>
                    <a:lstStyle/>
                    <a:p>
                      <a:pPr marL="0" marR="0" algn="ctr">
                        <a:spcBef>
                          <a:spcPts val="0"/>
                        </a:spcBef>
                        <a:spcAft>
                          <a:spcPts val="0"/>
                        </a:spcAft>
                      </a:pPr>
                      <a:r>
                        <a:rPr lang="en-US" sz="1400">
                          <a:effectLst/>
                          <a:latin typeface="Arial"/>
                          <a:ea typeface="Times New Roman"/>
                        </a:rPr>
                        <a:t>49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25</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56</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59</a:t>
                      </a:r>
                      <a:endParaRPr lang="en-US" sz="1400">
                        <a:effectLst/>
                        <a:latin typeface="Times New Roman"/>
                        <a:ea typeface="Times New Roman"/>
                      </a:endParaRPr>
                    </a:p>
                  </a:txBody>
                  <a:tcPr marL="68580" marR="68580" marT="0" marB="0" anchor="b"/>
                </a:tc>
                <a:extLst>
                  <a:ext uri="{0D108BD9-81ED-4DB2-BD59-A6C34878D82A}">
                    <a16:rowId xmlns:a16="http://schemas.microsoft.com/office/drawing/2014/main" val="10024"/>
                  </a:ext>
                </a:extLst>
              </a:tr>
              <a:tr h="147297">
                <a:tc>
                  <a:txBody>
                    <a:bodyPr/>
                    <a:lstStyle/>
                    <a:p>
                      <a:pPr marL="0" marR="0" algn="ctr">
                        <a:spcBef>
                          <a:spcPts val="0"/>
                        </a:spcBef>
                        <a:spcAft>
                          <a:spcPts val="0"/>
                        </a:spcAft>
                      </a:pPr>
                      <a:r>
                        <a:rPr lang="en-US" sz="1400">
                          <a:effectLst/>
                          <a:latin typeface="Arial"/>
                          <a:ea typeface="Times New Roman"/>
                        </a:rPr>
                        <a:t>50</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18</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28</a:t>
                      </a:r>
                      <a:endParaRPr lang="en-US" sz="1400" dirty="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29</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a:effectLst/>
                          <a:latin typeface="Arial"/>
                          <a:ea typeface="Times New Roman"/>
                        </a:rPr>
                        <a:t>67</a:t>
                      </a:r>
                      <a:endParaRPr lang="en-US" sz="1400">
                        <a:effectLst/>
                        <a:latin typeface="Times New Roman"/>
                        <a:ea typeface="Times New Roman"/>
                      </a:endParaRPr>
                    </a:p>
                  </a:txBody>
                  <a:tcPr marL="68580" marR="68580" marT="0" marB="0" anchor="b"/>
                </a:tc>
                <a:tc>
                  <a:txBody>
                    <a:bodyPr/>
                    <a:lstStyle/>
                    <a:p>
                      <a:pPr marL="0" marR="0" algn="ctr">
                        <a:spcBef>
                          <a:spcPts val="0"/>
                        </a:spcBef>
                        <a:spcAft>
                          <a:spcPts val="0"/>
                        </a:spcAft>
                      </a:pPr>
                      <a:r>
                        <a:rPr lang="en-US" sz="1400" dirty="0">
                          <a:effectLst/>
                          <a:latin typeface="Arial"/>
                          <a:ea typeface="Times New Roman"/>
                        </a:rPr>
                        <a:t>62</a:t>
                      </a:r>
                      <a:endParaRPr lang="en-US" sz="1400" dirty="0">
                        <a:effectLst/>
                        <a:latin typeface="Times New Roman"/>
                        <a:ea typeface="Times New Roman"/>
                      </a:endParaRPr>
                    </a:p>
                  </a:txBody>
                  <a:tcPr marL="68580" marR="68580" marT="0" marB="0" anchor="b"/>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98008306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7672" y="1066800"/>
            <a:ext cx="7772400" cy="5016758"/>
          </a:xfrm>
          <a:prstGeom prst="rect">
            <a:avLst/>
          </a:prstGeom>
        </p:spPr>
        <p:txBody>
          <a:bodyPr wrap="square">
            <a:spAutoFit/>
          </a:bodyPr>
          <a:lstStyle/>
          <a:p>
            <a:pPr marL="342900" lvl="0" indent="-342900">
              <a:buFont typeface="+mj-lt"/>
              <a:buAutoNum type="alphaLcParenR"/>
            </a:pPr>
            <a:r>
              <a:rPr lang="en-US" sz="2000" dirty="0"/>
              <a:t>Identify the level of measurement for each variable.</a:t>
            </a:r>
          </a:p>
          <a:p>
            <a:pPr marL="342900" indent="-342900">
              <a:buFont typeface="+mj-lt"/>
              <a:buAutoNum type="alphaLcParenR"/>
            </a:pPr>
            <a:endParaRPr lang="en-US" sz="2000" dirty="0"/>
          </a:p>
          <a:p>
            <a:pPr marL="342900" lvl="0" indent="-342900">
              <a:buFont typeface="+mj-lt"/>
              <a:buAutoNum type="alphaLcParenR"/>
            </a:pPr>
            <a:r>
              <a:rPr lang="en-US" sz="2000" dirty="0"/>
              <a:t>Construct the frequency table for TOTAL score using Sturge’s rule.</a:t>
            </a:r>
          </a:p>
          <a:p>
            <a:pPr marL="342900" indent="-342900">
              <a:buFont typeface="+mj-lt"/>
              <a:buAutoNum type="alphaLcParenR"/>
            </a:pPr>
            <a:endParaRPr lang="en-US" sz="2000" dirty="0"/>
          </a:p>
          <a:p>
            <a:pPr marL="342900" indent="-342900">
              <a:buFont typeface="+mj-lt"/>
              <a:buAutoNum type="alphaLcParenR"/>
            </a:pPr>
            <a:r>
              <a:rPr lang="en-US" sz="2000" dirty="0"/>
              <a:t>Construct a Histogram based on your answer in (b). </a:t>
            </a:r>
          </a:p>
          <a:p>
            <a:pPr marL="342900" indent="-342900">
              <a:buFont typeface="+mj-lt"/>
              <a:buAutoNum type="alphaLcParenR"/>
            </a:pPr>
            <a:endParaRPr lang="en-US" sz="2000" dirty="0"/>
          </a:p>
          <a:p>
            <a:pPr marL="342900" lvl="0" indent="-342900">
              <a:buFont typeface="+mj-lt"/>
              <a:buAutoNum type="alphaLcParenR"/>
            </a:pPr>
            <a:r>
              <a:rPr lang="en-US" sz="2000" dirty="0"/>
              <a:t>If the </a:t>
            </a:r>
            <a:r>
              <a:rPr lang="en-US" sz="2000" cap="all" dirty="0"/>
              <a:t>grade</a:t>
            </a:r>
            <a:r>
              <a:rPr lang="en-US" sz="2000" dirty="0"/>
              <a:t> for total is as follows:</a:t>
            </a:r>
          </a:p>
          <a:p>
            <a:r>
              <a:rPr lang="en-US" sz="2000" dirty="0"/>
              <a:t> </a:t>
            </a:r>
          </a:p>
          <a:p>
            <a:pPr lvl="1"/>
            <a:r>
              <a:rPr lang="en-US" sz="2000" dirty="0"/>
              <a:t>A = TOTAL ≥ 85</a:t>
            </a:r>
          </a:p>
          <a:p>
            <a:pPr lvl="1"/>
            <a:r>
              <a:rPr lang="en-US" sz="2000" dirty="0"/>
              <a:t>B = 75 ≤ TOTAL ≤ 84.9</a:t>
            </a:r>
          </a:p>
          <a:p>
            <a:pPr lvl="1"/>
            <a:r>
              <a:rPr lang="en-US" sz="2000" dirty="0"/>
              <a:t>C = 65 ≤ TOTAL ≤ 74.9</a:t>
            </a:r>
          </a:p>
          <a:p>
            <a:pPr lvl="1"/>
            <a:r>
              <a:rPr lang="en-US" sz="2000" dirty="0"/>
              <a:t>D = 60 ≤ TOTAL ≤ 64.9</a:t>
            </a:r>
          </a:p>
          <a:p>
            <a:pPr lvl="1"/>
            <a:r>
              <a:rPr lang="en-US" sz="2000" dirty="0"/>
              <a:t>E = 50 ≤ TOTAL ≤ 59.9</a:t>
            </a:r>
          </a:p>
          <a:p>
            <a:pPr lvl="1"/>
            <a:r>
              <a:rPr lang="en-US" sz="2000" dirty="0"/>
              <a:t>F = TOTAL &lt; 50</a:t>
            </a:r>
          </a:p>
          <a:p>
            <a:pPr lvl="1"/>
            <a:r>
              <a:rPr lang="en-US" sz="2000" dirty="0"/>
              <a:t> </a:t>
            </a:r>
          </a:p>
          <a:p>
            <a:pPr lvl="1"/>
            <a:r>
              <a:rPr lang="en-US" sz="2000" dirty="0"/>
              <a:t>Draw a pie chart to show the GRADE score.</a:t>
            </a:r>
          </a:p>
        </p:txBody>
      </p:sp>
    </p:spTree>
    <p:extLst>
      <p:ext uri="{BB962C8B-B14F-4D97-AF65-F5344CB8AC3E}">
        <p14:creationId xmlns:p14="http://schemas.microsoft.com/office/powerpoint/2010/main" val="2490695121"/>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959"/>
          <a:stretch/>
        </p:blipFill>
        <p:spPr>
          <a:xfrm>
            <a:off x="0" y="457200"/>
            <a:ext cx="9144000" cy="5943600"/>
          </a:xfrm>
          <a:prstGeom prst="rect">
            <a:avLst/>
          </a:prstGeom>
        </p:spPr>
      </p:pic>
    </p:spTree>
    <p:extLst>
      <p:ext uri="{BB962C8B-B14F-4D97-AF65-F5344CB8AC3E}">
        <p14:creationId xmlns:p14="http://schemas.microsoft.com/office/powerpoint/2010/main" val="251283962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88441"/>
            <a:ext cx="8382000" cy="5859960"/>
          </a:xfrm>
          <a:prstGeom prst="rect">
            <a:avLst/>
          </a:prstGeom>
          <a:ln w="76200">
            <a:solidFill>
              <a:srgbClr val="FF6600"/>
            </a:solidFill>
          </a:ln>
        </p:spPr>
      </p:pic>
    </p:spTree>
    <p:extLst>
      <p:ext uri="{BB962C8B-B14F-4D97-AF65-F5344CB8AC3E}">
        <p14:creationId xmlns:p14="http://schemas.microsoft.com/office/powerpoint/2010/main" val="390134195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258888" y="2847975"/>
            <a:ext cx="1873250" cy="1444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ms-MY"/>
          </a:p>
        </p:txBody>
      </p:sp>
      <p:sp>
        <p:nvSpPr>
          <p:cNvPr id="5" name="Oval 4"/>
          <p:cNvSpPr/>
          <p:nvPr/>
        </p:nvSpPr>
        <p:spPr>
          <a:xfrm>
            <a:off x="2339975" y="3357563"/>
            <a:ext cx="576263" cy="576262"/>
          </a:xfrm>
          <a:prstGeom prst="ellipse">
            <a:avLst/>
          </a:prstGeom>
          <a:solidFill>
            <a:schemeClr val="tx2">
              <a:lumMod val="7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ms-MY"/>
          </a:p>
        </p:txBody>
      </p:sp>
      <p:cxnSp>
        <p:nvCxnSpPr>
          <p:cNvPr id="7" name="Straight Arrow Connector 6"/>
          <p:cNvCxnSpPr/>
          <p:nvPr/>
        </p:nvCxnSpPr>
        <p:spPr>
          <a:xfrm>
            <a:off x="2944813" y="3635375"/>
            <a:ext cx="2592387" cy="0"/>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sp>
        <p:nvSpPr>
          <p:cNvPr id="10" name="Oval 9"/>
          <p:cNvSpPr/>
          <p:nvPr/>
        </p:nvSpPr>
        <p:spPr>
          <a:xfrm>
            <a:off x="5562600" y="3184525"/>
            <a:ext cx="1081088" cy="792163"/>
          </a:xfrm>
          <a:prstGeom prst="ellipse">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ms-MY"/>
          </a:p>
        </p:txBody>
      </p:sp>
      <p:sp>
        <p:nvSpPr>
          <p:cNvPr id="10247" name="TextBox 10"/>
          <p:cNvSpPr txBox="1">
            <a:spLocks noChangeArrowheads="1"/>
          </p:cNvSpPr>
          <p:nvPr/>
        </p:nvSpPr>
        <p:spPr bwMode="auto">
          <a:xfrm>
            <a:off x="1258888" y="2197100"/>
            <a:ext cx="25209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000" b="1" dirty="0"/>
              <a:t>POPULATION </a:t>
            </a:r>
            <a:r>
              <a:rPr lang="en-US" sz="2000" dirty="0"/>
              <a:t>- Entire group to be studied</a:t>
            </a:r>
          </a:p>
          <a:p>
            <a:endParaRPr lang="ms-MY" dirty="0"/>
          </a:p>
        </p:txBody>
      </p:sp>
      <p:sp>
        <p:nvSpPr>
          <p:cNvPr id="10248" name="TextBox 11"/>
          <p:cNvSpPr txBox="1">
            <a:spLocks noChangeArrowheads="1"/>
          </p:cNvSpPr>
          <p:nvPr/>
        </p:nvSpPr>
        <p:spPr bwMode="auto">
          <a:xfrm>
            <a:off x="4932363" y="2371725"/>
            <a:ext cx="2519362"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b="1" dirty="0"/>
              <a:t>SAMPLE</a:t>
            </a:r>
            <a:r>
              <a:rPr lang="en-US" sz="2000" dirty="0"/>
              <a:t> – A part of the population</a:t>
            </a:r>
          </a:p>
          <a:p>
            <a:endParaRPr lang="ms-MY" dirty="0"/>
          </a:p>
        </p:txBody>
      </p:sp>
      <p:sp>
        <p:nvSpPr>
          <p:cNvPr id="10249" name="TextBox 12"/>
          <p:cNvSpPr txBox="1">
            <a:spLocks noChangeArrowheads="1"/>
          </p:cNvSpPr>
          <p:nvPr/>
        </p:nvSpPr>
        <p:spPr bwMode="auto">
          <a:xfrm>
            <a:off x="3157538" y="3683000"/>
            <a:ext cx="2519362"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1600" b="1"/>
              <a:t>Take some part of the population by using an appropriate sampling technique</a:t>
            </a:r>
          </a:p>
          <a:p>
            <a:endParaRPr lang="en-US"/>
          </a:p>
          <a:p>
            <a:endParaRPr lang="ms-MY"/>
          </a:p>
        </p:txBody>
      </p:sp>
      <p:sp>
        <p:nvSpPr>
          <p:cNvPr id="10251" name="TextBox 14"/>
          <p:cNvSpPr txBox="1">
            <a:spLocks noChangeArrowheads="1"/>
          </p:cNvSpPr>
          <p:nvPr/>
        </p:nvSpPr>
        <p:spPr bwMode="auto">
          <a:xfrm>
            <a:off x="766763" y="4498975"/>
            <a:ext cx="25209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000" b="1"/>
              <a:t>PARAMETER </a:t>
            </a:r>
            <a:r>
              <a:rPr lang="en-US" sz="2000"/>
              <a:t>– </a:t>
            </a:r>
            <a:r>
              <a:rPr lang="en-US" sz="1600"/>
              <a:t>Measure characteristics of the population</a:t>
            </a:r>
          </a:p>
          <a:p>
            <a:r>
              <a:rPr lang="en-US" sz="1600"/>
              <a:t>E.g. </a:t>
            </a:r>
            <a:r>
              <a:rPr lang="en-GB" sz="1600"/>
              <a:t>µ ,σ</a:t>
            </a:r>
            <a:r>
              <a:rPr lang="en-GB" sz="1600" baseline="30000"/>
              <a:t>2 </a:t>
            </a:r>
            <a:r>
              <a:rPr lang="en-GB" sz="1600"/>
              <a:t>, σ</a:t>
            </a:r>
            <a:endParaRPr lang="ms-MY" sz="1600"/>
          </a:p>
          <a:p>
            <a:endParaRPr lang="en-US" sz="1600"/>
          </a:p>
          <a:p>
            <a:endParaRPr lang="ms-MY"/>
          </a:p>
        </p:txBody>
      </p:sp>
      <p:sp>
        <p:nvSpPr>
          <p:cNvPr id="10252" name="TextBox 15"/>
          <p:cNvSpPr txBox="1">
            <a:spLocks noChangeArrowheads="1"/>
          </p:cNvSpPr>
          <p:nvPr/>
        </p:nvSpPr>
        <p:spPr bwMode="auto">
          <a:xfrm>
            <a:off x="5562600" y="4438650"/>
            <a:ext cx="25209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000" b="1"/>
              <a:t>STATISTIC </a:t>
            </a:r>
            <a:r>
              <a:rPr lang="en-US" sz="2000"/>
              <a:t>- </a:t>
            </a:r>
            <a:r>
              <a:rPr lang="en-US" sz="1600"/>
              <a:t>Measure characteristics of the sample</a:t>
            </a:r>
          </a:p>
          <a:p>
            <a:r>
              <a:rPr lang="en-US" sz="1600"/>
              <a:t>E.g. </a:t>
            </a:r>
          </a:p>
          <a:p>
            <a:endParaRPr lang="ms-MY"/>
          </a:p>
        </p:txBody>
      </p:sp>
      <p:pic>
        <p:nvPicPr>
          <p:cNvPr id="1025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3938" y="5345113"/>
            <a:ext cx="719137"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1"/>
          <p:cNvSpPr txBox="1">
            <a:spLocks/>
          </p:cNvSpPr>
          <p:nvPr/>
        </p:nvSpPr>
        <p:spPr>
          <a:xfrm>
            <a:off x="1898073" y="277986"/>
            <a:ext cx="5553652" cy="1017414"/>
          </a:xfrm>
          <a:prstGeom prst="rect">
            <a:avLst/>
          </a:prstGeom>
          <a:ln w="9525" cap="flat" cmpd="sng" algn="ctr">
            <a:solidFill>
              <a:srgbClr val="FF0000"/>
            </a:solidFill>
            <a:prstDash val="solid"/>
          </a:ln>
        </p:spPr>
        <p:style>
          <a:lnRef idx="1">
            <a:schemeClr val="accent1"/>
          </a:lnRef>
          <a:fillRef idx="2">
            <a:schemeClr val="accent1"/>
          </a:fillRef>
          <a:effectRef idx="1">
            <a:schemeClr val="accent1"/>
          </a:effectRef>
          <a:fontRef idx="minor">
            <a:schemeClr val="dk1"/>
          </a:fontRef>
        </p:style>
        <p:txBody>
          <a:bodyPr bIns="91440" anchor="b" anchorCtr="0">
            <a:normAutofit fontScale="75000" lnSpcReduction="20000"/>
          </a:bodyPr>
          <a:lstStyle>
            <a:lvl1pPr algn="l" rtl="0" eaLnBrk="1" latinLnBrk="0" hangingPunct="1">
              <a:spcBef>
                <a:spcPct val="0"/>
              </a:spcBef>
              <a:buNone/>
              <a:defRPr kumimoji="0" sz="4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400" dirty="0">
                <a:solidFill>
                  <a:schemeClr val="tx1"/>
                </a:solidFill>
              </a:rPr>
              <a:t>1.3.1 Population, </a:t>
            </a:r>
            <a:r>
              <a:rPr lang="en-US" sz="4400" dirty="0" err="1">
                <a:solidFill>
                  <a:schemeClr val="tx1"/>
                </a:solidFill>
              </a:rPr>
              <a:t>Sample,Parameter</a:t>
            </a:r>
            <a:r>
              <a:rPr lang="en-US" sz="4400" dirty="0">
                <a:solidFill>
                  <a:schemeClr val="tx1"/>
                </a:solidFill>
              </a:rPr>
              <a:t> &amp; Statistic</a:t>
            </a:r>
          </a:p>
        </p:txBody>
      </p:sp>
    </p:spTree>
    <p:extLst>
      <p:ext uri="{BB962C8B-B14F-4D97-AF65-F5344CB8AC3E}">
        <p14:creationId xmlns:p14="http://schemas.microsoft.com/office/powerpoint/2010/main" val="6589984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04800"/>
            <a:ext cx="6477000" cy="685800"/>
          </a:xfrm>
          <a:ln/>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en-US" sz="3600" dirty="0">
                <a:solidFill>
                  <a:schemeClr val="tx1"/>
                </a:solidFill>
                <a:latin typeface="+mn-lt"/>
              </a:rPr>
              <a:t>1.3.2 Example of population and sample</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3400" y="1143000"/>
            <a:ext cx="8229600" cy="5334000"/>
          </a:xfrm>
          <a:prstGeom prst="rect">
            <a:avLst/>
          </a:prstGeom>
          <a:noFill/>
        </p:spPr>
      </p:pic>
    </p:spTree>
    <p:extLst>
      <p:ext uri="{BB962C8B-B14F-4D97-AF65-F5344CB8AC3E}">
        <p14:creationId xmlns:p14="http://schemas.microsoft.com/office/powerpoint/2010/main" val="184560022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00200" y="152400"/>
            <a:ext cx="6172200" cy="762000"/>
          </a:xfrm>
          <a:ln>
            <a:solidFill>
              <a:srgbClr val="FF0000"/>
            </a:solidFill>
          </a:ln>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en-US" sz="4400" dirty="0">
                <a:solidFill>
                  <a:schemeClr val="tx1"/>
                </a:solidFill>
              </a:rPr>
              <a:t>1.4 Basic Statistical Terms</a:t>
            </a:r>
            <a:endParaRPr lang="en-US" sz="4400" dirty="0">
              <a:solidFill>
                <a:schemeClr val="tx1"/>
              </a:solidFill>
              <a:latin typeface="+mn-lt"/>
            </a:endParaRPr>
          </a:p>
        </p:txBody>
      </p:sp>
      <p:graphicFrame>
        <p:nvGraphicFramePr>
          <p:cNvPr id="4" name="Content Placeholder 3"/>
          <p:cNvGraphicFramePr>
            <a:graphicFrameLocks/>
          </p:cNvGraphicFramePr>
          <p:nvPr>
            <p:extLst>
              <p:ext uri="{D42A27DB-BD31-4B8C-83A1-F6EECF244321}">
                <p14:modId xmlns:p14="http://schemas.microsoft.com/office/powerpoint/2010/main" val="2770632991"/>
              </p:ext>
            </p:extLst>
          </p:nvPr>
        </p:nvGraphicFramePr>
        <p:xfrm>
          <a:off x="76200" y="1219200"/>
          <a:ext cx="9067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48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D70632592DED42A7802A263739A7F5" ma:contentTypeVersion="13" ma:contentTypeDescription="Create a new document." ma:contentTypeScope="" ma:versionID="b4c1e80a29fb08a14e0ad9adebeb3cda">
  <xsd:schema xmlns:xsd="http://www.w3.org/2001/XMLSchema" xmlns:xs="http://www.w3.org/2001/XMLSchema" xmlns:p="http://schemas.microsoft.com/office/2006/metadata/properties" xmlns:ns2="72cc5adb-f186-46d5-a486-8fcb4809b7a3" xmlns:ns3="ed74c81f-4d04-4f04-91c1-73e61921785c" targetNamespace="http://schemas.microsoft.com/office/2006/metadata/properties" ma:root="true" ma:fieldsID="6a6b33cf0192cbc21f4c7722795033dd" ns2:_="" ns3:_="">
    <xsd:import namespace="72cc5adb-f186-46d5-a486-8fcb4809b7a3"/>
    <xsd:import namespace="ed74c81f-4d04-4f04-91c1-73e61921785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ObjectDetectorVersions" minOccurs="0"/>
                <xsd:element ref="ns3:MediaLengthInSeconds" minOccurs="0"/>
                <xsd:element ref="ns3:lcf76f155ced4ddcb4097134ff3c332f" minOccurs="0"/>
                <xsd:element ref="ns2:TaxCatchAll"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cc5adb-f186-46d5-a486-8fcb4809b7a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93ddc55d-af7f-4e9c-8099-96f1e96d8610}" ma:internalName="TaxCatchAll" ma:showField="CatchAllData" ma:web="72cc5adb-f186-46d5-a486-8fcb4809b7a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d74c81f-4d04-4f04-91c1-73e61921785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620ccfd-1a38-4f89-9ca2-1cfc4fc167f9"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2cc5adb-f186-46d5-a486-8fcb4809b7a3" xsi:nil="true"/>
    <lcf76f155ced4ddcb4097134ff3c332f xmlns="ed74c81f-4d04-4f04-91c1-73e61921785c">
      <Terms xmlns="http://schemas.microsoft.com/office/infopath/2007/PartnerControls"/>
    </lcf76f155ced4ddcb4097134ff3c332f>
    <SharedWithUsers xmlns="72cc5adb-f186-46d5-a486-8fcb4809b7a3">
      <UserInfo>
        <DisplayName/>
        <AccountId xsi:nil="true"/>
        <AccountType/>
      </UserInfo>
    </SharedWithUsers>
    <MediaLengthInSeconds xmlns="ed74c81f-4d04-4f04-91c1-73e61921785c" xsi:nil="true"/>
  </documentManagement>
</p:properties>
</file>

<file path=customXml/itemProps1.xml><?xml version="1.0" encoding="utf-8"?>
<ds:datastoreItem xmlns:ds="http://schemas.openxmlformats.org/officeDocument/2006/customXml" ds:itemID="{FE5DBCF9-3B62-4B06-8E70-C33102DC5E9E}"/>
</file>

<file path=customXml/itemProps2.xml><?xml version="1.0" encoding="utf-8"?>
<ds:datastoreItem xmlns:ds="http://schemas.openxmlformats.org/officeDocument/2006/customXml" ds:itemID="{7BDC2438-584F-44B8-87C4-B8F90A8C36FC}"/>
</file>

<file path=customXml/itemProps3.xml><?xml version="1.0" encoding="utf-8"?>
<ds:datastoreItem xmlns:ds="http://schemas.openxmlformats.org/officeDocument/2006/customXml" ds:itemID="{196A2807-1296-47EE-8C88-C4918CE050E1}"/>
</file>

<file path=docProps/app.xml><?xml version="1.0" encoding="utf-8"?>
<Properties xmlns="http://schemas.openxmlformats.org/officeDocument/2006/extended-properties" xmlns:vt="http://schemas.openxmlformats.org/officeDocument/2006/docPropsVTypes">
  <Template>Equity</Template>
  <TotalTime>3324</TotalTime>
  <Words>4362</Words>
  <Application>Microsoft Office PowerPoint</Application>
  <PresentationFormat>On-screen Show (4:3)</PresentationFormat>
  <Paragraphs>1385</Paragraphs>
  <Slides>68</Slides>
  <Notes>13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68</vt:i4>
      </vt:variant>
    </vt:vector>
  </HeadingPairs>
  <TitlesOfParts>
    <vt:vector size="80" baseType="lpstr">
      <vt:lpstr>Arial</vt:lpstr>
      <vt:lpstr>Book Antiqua</vt:lpstr>
      <vt:lpstr>Calibri</vt:lpstr>
      <vt:lpstr>Cambria Math</vt:lpstr>
      <vt:lpstr>Franklin Gothic Book</vt:lpstr>
      <vt:lpstr>Perpetua</vt:lpstr>
      <vt:lpstr>Times New Roman</vt:lpstr>
      <vt:lpstr>Wingdings</vt:lpstr>
      <vt:lpstr>Wingdings 2</vt:lpstr>
      <vt:lpstr>Equity</vt:lpstr>
      <vt:lpstr>Chart</vt:lpstr>
      <vt:lpstr>Equation</vt:lpstr>
      <vt:lpstr>INTRODUCTION TO STATISTICS </vt:lpstr>
      <vt:lpstr>PowerPoint Presentation</vt:lpstr>
      <vt:lpstr>PowerPoint Presentation</vt:lpstr>
      <vt:lpstr>1.1 Why study statistics</vt:lpstr>
      <vt:lpstr>1.2 Definition of Statistics</vt:lpstr>
      <vt:lpstr>1.3 Types of statistics</vt:lpstr>
      <vt:lpstr>PowerPoint Presentation</vt:lpstr>
      <vt:lpstr>1.3.2 Example of population and sample</vt:lpstr>
      <vt:lpstr>1.4 Basic Statistical Terms</vt:lpstr>
      <vt:lpstr>1.4 Basic Statistical Terms (cont.)</vt:lpstr>
      <vt:lpstr>1.4 Basic Statistical Terms (cont.)</vt:lpstr>
      <vt:lpstr>1.4 Basic Statistical Terms (cont.)</vt:lpstr>
      <vt:lpstr>PowerPoint Presentation</vt:lpstr>
      <vt:lpstr>PowerPoint Presentation</vt:lpstr>
      <vt:lpstr>PowerPoint Presentation</vt:lpstr>
      <vt:lpstr>1.7 Sources of Data</vt:lpstr>
      <vt:lpstr>PowerPoint Presentation</vt:lpstr>
      <vt:lpstr>PowerPoint Presentation</vt:lpstr>
      <vt:lpstr>1.8 Data Presentation</vt:lpstr>
      <vt:lpstr>1.8.1 Organizing and Graphing Qualitative (Ungroup) Data</vt:lpstr>
      <vt:lpstr>1. Contingency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1.8.2 Organizing and Graphing Quantitative (Group) Data</vt:lpstr>
      <vt:lpstr> A frequency distribution for a quantitative data lists all the classes and the number of values that belong to each class. Data represented in the form of a frequency distribution are called grouped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Histogram</vt:lpstr>
      <vt:lpstr>PowerPoint Presentation</vt:lpstr>
      <vt:lpstr>PowerPoint Presentation</vt:lpstr>
      <vt:lpstr>PowerPoint Presentation</vt:lpstr>
      <vt:lpstr>c. Cumulative Frequency Polygon (Ogive)</vt:lpstr>
      <vt:lpstr>PowerPoint Presentation</vt:lpstr>
      <vt:lpstr>PowerPoint Presentation</vt:lpstr>
      <vt:lpstr>d. Stem and Leaf Display</vt:lpstr>
      <vt:lpstr>PowerPoint Presentation</vt:lpstr>
      <vt:lpstr>Activity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STATISTICS</dc:title>
  <dc:creator>Se7en</dc:creator>
  <cp:lastModifiedBy>nor samsuhada ahmad</cp:lastModifiedBy>
  <cp:revision>98</cp:revision>
  <dcterms:created xsi:type="dcterms:W3CDTF">2015-11-20T13:16:14Z</dcterms:created>
  <dcterms:modified xsi:type="dcterms:W3CDTF">2021-09-19T16:07:57Z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0x01010049D70632592DED42A7802A263739A7F5</vt:lpwstr>
  </property>
  <property fmtid="{D5CDD505-2E9C-101B-9397-08002B2CF9AE}" pid="3" name="Order">
    <vt:r8>14283500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MediaServiceImageTags">
    <vt:lpwstr/>
  </property>
</Properties>
</file>